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687" r:id="rId2"/>
    <p:sldMasterId id="2147483820" r:id="rId3"/>
    <p:sldMasterId id="2147483689" r:id="rId4"/>
    <p:sldMasterId id="2147483691" r:id="rId5"/>
    <p:sldMasterId id="2147483849" r:id="rId6"/>
    <p:sldMasterId id="2147483698" r:id="rId7"/>
    <p:sldMasterId id="2147483708" r:id="rId8"/>
    <p:sldMasterId id="2147483716" r:id="rId9"/>
    <p:sldMasterId id="2147483822" r:id="rId10"/>
    <p:sldMasterId id="2147483727" r:id="rId11"/>
    <p:sldMasterId id="2147483737" r:id="rId12"/>
    <p:sldMasterId id="2147483747" r:id="rId13"/>
    <p:sldMasterId id="2147483841" r:id="rId14"/>
    <p:sldMasterId id="2147483857" r:id="rId15"/>
  </p:sldMasterIdLst>
  <p:notesMasterIdLst>
    <p:notesMasterId r:id="rId31"/>
  </p:notesMasterIdLst>
  <p:handoutMasterIdLst>
    <p:handoutMasterId r:id="rId32"/>
  </p:handoutMasterIdLst>
  <p:sldIdLst>
    <p:sldId id="256" r:id="rId16"/>
    <p:sldId id="369" r:id="rId17"/>
    <p:sldId id="368" r:id="rId18"/>
    <p:sldId id="370" r:id="rId19"/>
    <p:sldId id="372" r:id="rId20"/>
    <p:sldId id="373" r:id="rId21"/>
    <p:sldId id="374" r:id="rId22"/>
    <p:sldId id="375" r:id="rId23"/>
    <p:sldId id="371" r:id="rId24"/>
    <p:sldId id="376" r:id="rId25"/>
    <p:sldId id="377" r:id="rId26"/>
    <p:sldId id="379" r:id="rId27"/>
    <p:sldId id="269" r:id="rId28"/>
    <p:sldId id="378" r:id="rId29"/>
    <p:sldId id="268" r:id="rId30"/>
  </p:sldIdLst>
  <p:sldSz cx="24418925" cy="13716000"/>
  <p:notesSz cx="6669088" cy="9753600"/>
  <p:defaultTextStyle>
    <a:defPPr>
      <a:defRPr lang="en-US"/>
    </a:defPPr>
    <a:lvl1pPr marL="0" algn="l" defTabSz="1830446" rtl="0" eaLnBrk="1" latinLnBrk="0" hangingPunct="1">
      <a:defRPr sz="3603" kern="1200">
        <a:solidFill>
          <a:schemeClr val="tx1"/>
        </a:solidFill>
        <a:latin typeface="+mn-lt"/>
        <a:ea typeface="+mn-ea"/>
        <a:cs typeface="+mn-cs"/>
      </a:defRPr>
    </a:lvl1pPr>
    <a:lvl2pPr marL="915223" algn="l" defTabSz="1830446" rtl="0" eaLnBrk="1" latinLnBrk="0" hangingPunct="1">
      <a:defRPr sz="3603" kern="1200">
        <a:solidFill>
          <a:schemeClr val="tx1"/>
        </a:solidFill>
        <a:latin typeface="+mn-lt"/>
        <a:ea typeface="+mn-ea"/>
        <a:cs typeface="+mn-cs"/>
      </a:defRPr>
    </a:lvl2pPr>
    <a:lvl3pPr marL="1830446" algn="l" defTabSz="1830446" rtl="0" eaLnBrk="1" latinLnBrk="0" hangingPunct="1">
      <a:defRPr sz="3603" kern="1200">
        <a:solidFill>
          <a:schemeClr val="tx1"/>
        </a:solidFill>
        <a:latin typeface="+mn-lt"/>
        <a:ea typeface="+mn-ea"/>
        <a:cs typeface="+mn-cs"/>
      </a:defRPr>
    </a:lvl3pPr>
    <a:lvl4pPr marL="2745669" algn="l" defTabSz="1830446" rtl="0" eaLnBrk="1" latinLnBrk="0" hangingPunct="1">
      <a:defRPr sz="3603" kern="1200">
        <a:solidFill>
          <a:schemeClr val="tx1"/>
        </a:solidFill>
        <a:latin typeface="+mn-lt"/>
        <a:ea typeface="+mn-ea"/>
        <a:cs typeface="+mn-cs"/>
      </a:defRPr>
    </a:lvl4pPr>
    <a:lvl5pPr marL="3660892" algn="l" defTabSz="1830446" rtl="0" eaLnBrk="1" latinLnBrk="0" hangingPunct="1">
      <a:defRPr sz="3603" kern="1200">
        <a:solidFill>
          <a:schemeClr val="tx1"/>
        </a:solidFill>
        <a:latin typeface="+mn-lt"/>
        <a:ea typeface="+mn-ea"/>
        <a:cs typeface="+mn-cs"/>
      </a:defRPr>
    </a:lvl5pPr>
    <a:lvl6pPr marL="4576115" algn="l" defTabSz="1830446" rtl="0" eaLnBrk="1" latinLnBrk="0" hangingPunct="1">
      <a:defRPr sz="3603" kern="1200">
        <a:solidFill>
          <a:schemeClr val="tx1"/>
        </a:solidFill>
        <a:latin typeface="+mn-lt"/>
        <a:ea typeface="+mn-ea"/>
        <a:cs typeface="+mn-cs"/>
      </a:defRPr>
    </a:lvl6pPr>
    <a:lvl7pPr marL="5491338" algn="l" defTabSz="1830446" rtl="0" eaLnBrk="1" latinLnBrk="0" hangingPunct="1">
      <a:defRPr sz="3603" kern="1200">
        <a:solidFill>
          <a:schemeClr val="tx1"/>
        </a:solidFill>
        <a:latin typeface="+mn-lt"/>
        <a:ea typeface="+mn-ea"/>
        <a:cs typeface="+mn-cs"/>
      </a:defRPr>
    </a:lvl7pPr>
    <a:lvl8pPr marL="6406561" algn="l" defTabSz="1830446" rtl="0" eaLnBrk="1" latinLnBrk="0" hangingPunct="1">
      <a:defRPr sz="3603" kern="1200">
        <a:solidFill>
          <a:schemeClr val="tx1"/>
        </a:solidFill>
        <a:latin typeface="+mn-lt"/>
        <a:ea typeface="+mn-ea"/>
        <a:cs typeface="+mn-cs"/>
      </a:defRPr>
    </a:lvl8pPr>
    <a:lvl9pPr marL="7321784" algn="l" defTabSz="1830446" rtl="0" eaLnBrk="1" latinLnBrk="0" hangingPunct="1">
      <a:defRPr sz="360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250"/>
    <a:srgbClr val="2E2E2F"/>
    <a:srgbClr val="2B47E7"/>
    <a:srgbClr val="FEDA2A"/>
    <a:srgbClr val="00306E"/>
    <a:srgbClr val="2B4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582" autoAdjust="0"/>
  </p:normalViewPr>
  <p:slideViewPr>
    <p:cSldViewPr snapToGrid="0" snapToObjects="1">
      <p:cViewPr varScale="1">
        <p:scale>
          <a:sx n="43" d="100"/>
          <a:sy n="43" d="100"/>
        </p:scale>
        <p:origin x="63" y="1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173E01E8-86DD-4623-A113-E6E9207F64DE}" type="datetimeFigureOut">
              <a:rPr lang="en-NZ" smtClean="0"/>
              <a:t>2/09/2021</a:t>
            </a:fld>
            <a:endParaRPr lang="en-NZ" dirty="0"/>
          </a:p>
        </p:txBody>
      </p:sp>
      <p:sp>
        <p:nvSpPr>
          <p:cNvPr id="4" name="Footer Placeholder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2F185FD5-687A-4B37-91E7-1407CBB36570}" type="slidenum">
              <a:rPr lang="en-NZ" smtClean="0"/>
              <a:t>‹#›</a:t>
            </a:fld>
            <a:endParaRPr lang="en-NZ" dirty="0"/>
          </a:p>
        </p:txBody>
      </p:sp>
    </p:spTree>
    <p:extLst>
      <p:ext uri="{BB962C8B-B14F-4D97-AF65-F5344CB8AC3E}">
        <p14:creationId xmlns:p14="http://schemas.microsoft.com/office/powerpoint/2010/main" val="1468833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24115744-8CD9-5541-8A70-E7923DC36E6B}" type="datetimeFigureOut">
              <a:rPr lang="en-GB" smtClean="0"/>
              <a:t>02/09/2021</a:t>
            </a:fld>
            <a:endParaRPr lang="en-GB" dirty="0"/>
          </a:p>
        </p:txBody>
      </p:sp>
      <p:sp>
        <p:nvSpPr>
          <p:cNvPr id="4" name="Slide Image Placeholder 3"/>
          <p:cNvSpPr>
            <a:spLocks noGrp="1" noRot="1" noChangeAspect="1"/>
          </p:cNvSpPr>
          <p:nvPr>
            <p:ph type="sldImg" idx="2"/>
          </p:nvPr>
        </p:nvSpPr>
        <p:spPr>
          <a:xfrm>
            <a:off x="404813" y="1219200"/>
            <a:ext cx="5859462" cy="32924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FB14CC62-21E6-9E4B-B384-13833E070DA8}" type="slidenum">
              <a:rPr lang="en-GB" smtClean="0"/>
              <a:t>‹#›</a:t>
            </a:fld>
            <a:endParaRPr lang="en-GB" dirty="0"/>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AS90831</a:t>
            </a:r>
          </a:p>
          <a:p>
            <a:r>
              <a:rPr lang="en-NZ" dirty="0" smtClean="0"/>
              <a:t>Resources: Whiteboard &amp;</a:t>
            </a:r>
            <a:r>
              <a:rPr lang="en-NZ" baseline="0" dirty="0" smtClean="0"/>
              <a:t> pens, tea/coffee and biscuits, Clear tech bottles, A3 paper, handouts – Dairy Tomorrow, Water Quality, </a:t>
            </a:r>
            <a:r>
              <a:rPr lang="en-NZ" baseline="0" dirty="0" err="1" smtClean="0"/>
              <a:t>Powerpoint</a:t>
            </a:r>
            <a:r>
              <a:rPr lang="en-NZ" baseline="0" dirty="0" smtClean="0"/>
              <a:t>, Pics of Aqua Flex</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a:t>
            </a:fld>
            <a:endParaRPr lang="en-GB"/>
          </a:p>
        </p:txBody>
      </p:sp>
    </p:spTree>
    <p:extLst>
      <p:ext uri="{BB962C8B-B14F-4D97-AF65-F5344CB8AC3E}">
        <p14:creationId xmlns:p14="http://schemas.microsoft.com/office/powerpoint/2010/main" val="390867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C5A36D-63FF-48B1-A050-6E3A3F1BCF63}" type="slidenum">
              <a:rPr lang="en-NZ" smtClean="0"/>
              <a:t>4</a:t>
            </a:fld>
            <a:endParaRPr lang="en-NZ"/>
          </a:p>
        </p:txBody>
      </p:sp>
    </p:spTree>
    <p:extLst>
      <p:ext uri="{BB962C8B-B14F-4D97-AF65-F5344CB8AC3E}">
        <p14:creationId xmlns:p14="http://schemas.microsoft.com/office/powerpoint/2010/main" val="70228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Cows are not seasonal breeders like sheep/ goats so can breed throughout the year,</a:t>
            </a:r>
            <a:r>
              <a:rPr lang="en-NZ" baseline="0" dirty="0" smtClean="0"/>
              <a:t> however farmers mate cows so they calve at spring when there is plenty of feed/grass that is also high quality. </a:t>
            </a:r>
            <a:endParaRPr lang="en-NZ" dirty="0"/>
          </a:p>
        </p:txBody>
      </p:sp>
      <p:sp>
        <p:nvSpPr>
          <p:cNvPr id="4" name="Slide Number Placeholder 3"/>
          <p:cNvSpPr>
            <a:spLocks noGrp="1"/>
          </p:cNvSpPr>
          <p:nvPr>
            <p:ph type="sldNum" sz="quarter" idx="10"/>
          </p:nvPr>
        </p:nvSpPr>
        <p:spPr/>
        <p:txBody>
          <a:bodyPr/>
          <a:lstStyle/>
          <a:p>
            <a:fld id="{03C5A36D-63FF-48B1-A050-6E3A3F1BCF63}" type="slidenum">
              <a:rPr lang="en-NZ" smtClean="0"/>
              <a:t>7</a:t>
            </a:fld>
            <a:endParaRPr lang="en-NZ"/>
          </a:p>
        </p:txBody>
      </p:sp>
    </p:spTree>
    <p:extLst>
      <p:ext uri="{BB962C8B-B14F-4D97-AF65-F5344CB8AC3E}">
        <p14:creationId xmlns:p14="http://schemas.microsoft.com/office/powerpoint/2010/main" val="340327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John </a:t>
            </a:r>
            <a:r>
              <a:rPr lang="en-NZ" dirty="0" err="1" smtClean="0"/>
              <a:t>Alabi</a:t>
            </a:r>
            <a:r>
              <a:rPr lang="en-NZ" dirty="0" smtClean="0"/>
              <a:t> </a:t>
            </a:r>
            <a:r>
              <a:rPr lang="en-NZ" dirty="0" err="1" smtClean="0"/>
              <a:t>Bozinviya</a:t>
            </a:r>
            <a:r>
              <a:rPr lang="en-NZ" dirty="0" smtClean="0"/>
              <a:t>, 2019, “Supplementing grazing dairy cows with crops: fodder beet and oats, to improve milk production and nitrogen utilization”, accessed</a:t>
            </a:r>
            <a:r>
              <a:rPr lang="en-NZ" baseline="0" dirty="0" smtClean="0"/>
              <a:t> 2021, https://researcharchive.lincoln.ac.nz/bitstream/handle/10182/11437/Alabi_John_PhD_Closed.pdf?sequence=5&amp;isAllowed=y </a:t>
            </a:r>
            <a:endParaRPr lang="en-NZ" dirty="0"/>
          </a:p>
        </p:txBody>
      </p:sp>
      <p:sp>
        <p:nvSpPr>
          <p:cNvPr id="4" name="Slide Number Placeholder 3"/>
          <p:cNvSpPr>
            <a:spLocks noGrp="1"/>
          </p:cNvSpPr>
          <p:nvPr>
            <p:ph type="sldNum" sz="quarter" idx="10"/>
          </p:nvPr>
        </p:nvSpPr>
        <p:spPr/>
        <p:txBody>
          <a:bodyPr/>
          <a:lstStyle/>
          <a:p>
            <a:fld id="{03C5A36D-63FF-48B1-A050-6E3A3F1BCF63}" type="slidenum">
              <a:rPr lang="en-NZ" smtClean="0"/>
              <a:t>8</a:t>
            </a:fld>
            <a:endParaRPr lang="en-NZ"/>
          </a:p>
        </p:txBody>
      </p:sp>
    </p:spTree>
    <p:extLst>
      <p:ext uri="{BB962C8B-B14F-4D97-AF65-F5344CB8AC3E}">
        <p14:creationId xmlns:p14="http://schemas.microsoft.com/office/powerpoint/2010/main" val="136230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Maintenance</a:t>
            </a:r>
            <a:r>
              <a:rPr lang="en-NZ" baseline="0" dirty="0" smtClean="0"/>
              <a:t> is the amount of feed that an animal needs  to maintain that weight/ body condition score. Feeds used to ‘maintain’ stock does not have to be high in energy content. </a:t>
            </a:r>
          </a:p>
          <a:p>
            <a:r>
              <a:rPr lang="en-NZ" baseline="0" dirty="0" smtClean="0"/>
              <a:t>Maintenance = dry cow, bull, early pregnancy </a:t>
            </a:r>
          </a:p>
          <a:p>
            <a:r>
              <a:rPr lang="en-NZ" baseline="0" dirty="0" smtClean="0"/>
              <a:t>High energy = lactating cow, late pregnancy, calf</a:t>
            </a:r>
          </a:p>
          <a:p>
            <a:r>
              <a:rPr lang="en-NZ" baseline="0" dirty="0" smtClean="0"/>
              <a:t>Good protein input is necessary for growth (10-14% dry matter (DM)) and lactation (15-18% of DM). Recommended protein requirements for maintenance are 6-8% of DM. </a:t>
            </a:r>
          </a:p>
        </p:txBody>
      </p:sp>
      <p:sp>
        <p:nvSpPr>
          <p:cNvPr id="4" name="Slide Number Placeholder 3"/>
          <p:cNvSpPr>
            <a:spLocks noGrp="1"/>
          </p:cNvSpPr>
          <p:nvPr>
            <p:ph type="sldNum" sz="quarter" idx="10"/>
          </p:nvPr>
        </p:nvSpPr>
        <p:spPr/>
        <p:txBody>
          <a:bodyPr/>
          <a:lstStyle/>
          <a:p>
            <a:fld id="{03C5A36D-63FF-48B1-A050-6E3A3F1BCF63}" type="slidenum">
              <a:rPr lang="en-NZ" smtClean="0"/>
              <a:t>9</a:t>
            </a:fld>
            <a:endParaRPr lang="en-NZ"/>
          </a:p>
        </p:txBody>
      </p:sp>
    </p:spTree>
    <p:extLst>
      <p:ext uri="{BB962C8B-B14F-4D97-AF65-F5344CB8AC3E}">
        <p14:creationId xmlns:p14="http://schemas.microsoft.com/office/powerpoint/2010/main" val="340683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a:t>
            </a:r>
            <a:r>
              <a:rPr lang="en-NZ" baseline="0" dirty="0" smtClean="0"/>
              <a:t> Silage bale (before being wrapped), </a:t>
            </a:r>
          </a:p>
          <a:p>
            <a:r>
              <a:rPr lang="en-NZ" baseline="0" dirty="0" smtClean="0"/>
              <a:t>B = Oats (often sown after break feeding a crop in winter as they can grow in cold conditions and help to soak up the nitrogen in the paddock, left over from urine patches)</a:t>
            </a:r>
          </a:p>
          <a:p>
            <a:r>
              <a:rPr lang="en-NZ" dirty="0" smtClean="0"/>
              <a:t>C= Kale </a:t>
            </a:r>
          </a:p>
          <a:p>
            <a:r>
              <a:rPr lang="en-NZ" dirty="0" smtClean="0"/>
              <a:t>D = Clover</a:t>
            </a:r>
            <a:r>
              <a:rPr lang="en-NZ" baseline="0" dirty="0" smtClean="0"/>
              <a:t> and ryegrass (the most common pasture mix for Dairy)</a:t>
            </a:r>
          </a:p>
          <a:p>
            <a:r>
              <a:rPr lang="en-NZ" baseline="0" dirty="0" smtClean="0"/>
              <a:t>E = Swedes</a:t>
            </a:r>
          </a:p>
          <a:p>
            <a:r>
              <a:rPr lang="en-NZ" baseline="0" dirty="0" smtClean="0"/>
              <a:t>F = Lucerne (long tap root and nitrogen fixer = fixes nitrogen from the atmosphere into the soil)</a:t>
            </a:r>
          </a:p>
          <a:p>
            <a:r>
              <a:rPr lang="en-NZ" baseline="0" dirty="0" smtClean="0"/>
              <a:t>G = Maize (like sweetcorn but not as sweet, can also be harvested and made into silage)</a:t>
            </a:r>
          </a:p>
          <a:p>
            <a:r>
              <a:rPr lang="en-NZ" baseline="0" dirty="0" smtClean="0"/>
              <a:t>H = Hay (dried grass that is not wrapped up and instead stored in a barn/ shelter)</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14</a:t>
            </a:fld>
            <a:endParaRPr lang="en-GB" dirty="0"/>
          </a:p>
        </p:txBody>
      </p:sp>
    </p:spTree>
    <p:extLst>
      <p:ext uri="{BB962C8B-B14F-4D97-AF65-F5344CB8AC3E}">
        <p14:creationId xmlns:p14="http://schemas.microsoft.com/office/powerpoint/2010/main" val="414380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15</a:t>
            </a:fld>
            <a:endParaRPr lang="en-GB" dirty="0"/>
          </a:p>
        </p:txBody>
      </p:sp>
    </p:spTree>
    <p:extLst>
      <p:ext uri="{BB962C8B-B14F-4D97-AF65-F5344CB8AC3E}">
        <p14:creationId xmlns:p14="http://schemas.microsoft.com/office/powerpoint/2010/main" val="115578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Blue_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45335" y="2450719"/>
            <a:ext cx="17029049" cy="1280033"/>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latin typeface="Arial" panose="020B0604020202020204" pitchFamily="34" charset="0"/>
                <a:cs typeface="Arial" panose="020B0604020202020204" pitchFamily="34" charset="0"/>
              </a:defRPr>
            </a:lvl2pPr>
            <a:lvl3pPr marL="914400" indent="0">
              <a:buFontTx/>
              <a:buNone/>
              <a:defRPr sz="8000">
                <a:latin typeface="Arial" panose="020B0604020202020204" pitchFamily="34" charset="0"/>
                <a:cs typeface="Arial" panose="020B0604020202020204" pitchFamily="34" charset="0"/>
              </a:defRPr>
            </a:lvl3pPr>
            <a:lvl4pPr marL="1371600" indent="0">
              <a:buFontTx/>
              <a:buNone/>
              <a:defRPr sz="8000">
                <a:latin typeface="Arial" panose="020B0604020202020204" pitchFamily="34" charset="0"/>
                <a:cs typeface="Arial" panose="020B0604020202020204" pitchFamily="34" charset="0"/>
              </a:defRPr>
            </a:lvl4pPr>
            <a:lvl5pPr marL="1828800" indent="0">
              <a:buFontTx/>
              <a:buNone/>
              <a:defRPr sz="8000">
                <a:latin typeface="Arial" panose="020B0604020202020204" pitchFamily="34" charset="0"/>
                <a:cs typeface="Arial" panose="020B0604020202020204" pitchFamily="34" charset="0"/>
              </a:defRPr>
            </a:lvl5pPr>
          </a:lstStyle>
          <a:p>
            <a:pPr lvl="0"/>
            <a:r>
              <a:rPr lang="en-US" smtClean="0"/>
              <a:t>Edit Master text styles</a:t>
            </a:r>
          </a:p>
        </p:txBody>
      </p:sp>
      <p:sp>
        <p:nvSpPr>
          <p:cNvPr id="7" name="Text Placeholder 6"/>
          <p:cNvSpPr>
            <a:spLocks noGrp="1"/>
          </p:cNvSpPr>
          <p:nvPr>
            <p:ph type="body" sz="quarter" idx="11"/>
          </p:nvPr>
        </p:nvSpPr>
        <p:spPr>
          <a:xfrm>
            <a:off x="2045335" y="3768027"/>
            <a:ext cx="17029050" cy="1572069"/>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2129604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333053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7974217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44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0723725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41901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1"/>
            <a:ext cx="20573746" cy="24701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Text Placeholder 2"/>
          <p:cNvSpPr>
            <a:spLocks noGrp="1"/>
          </p:cNvSpPr>
          <p:nvPr>
            <p:ph type="body" idx="1"/>
          </p:nvPr>
        </p:nvSpPr>
        <p:spPr>
          <a:xfrm>
            <a:off x="1682750" y="3362325"/>
            <a:ext cx="1005814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10058146"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124119" y="3362325"/>
            <a:ext cx="1013237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124119" y="5010150"/>
            <a:ext cx="10132377"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1819489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3854613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315967"/>
            <a:ext cx="7875588" cy="693115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157188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34256"/>
            <a:ext cx="7875588" cy="7403719"/>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759114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6035539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787979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0947" y="827584"/>
            <a:ext cx="16372815" cy="2286000"/>
          </a:xfrm>
        </p:spPr>
        <p:txBody>
          <a:bodyPr/>
          <a:lstStyle/>
          <a:p>
            <a:r>
              <a:rPr lang="en-US" dirty="0"/>
              <a:t>Click to edit Master title style</a:t>
            </a:r>
            <a:endParaRPr lang="en-NZ" dirty="0"/>
          </a:p>
        </p:txBody>
      </p:sp>
    </p:spTree>
    <p:extLst>
      <p:ext uri="{BB962C8B-B14F-4D97-AF65-F5344CB8AC3E}">
        <p14:creationId xmlns:p14="http://schemas.microsoft.com/office/powerpoint/2010/main" val="327383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790758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5241984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0"/>
            <a:ext cx="20328164"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9986737"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9986736"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1991750" y="3362325"/>
            <a:ext cx="10019164"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991750" y="5010150"/>
            <a:ext cx="10019164"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33168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9324821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114801"/>
            <a:ext cx="7875588" cy="713232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563911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114800"/>
            <a:ext cx="7875588" cy="76231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83890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984654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83440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4024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95160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_Blue_layout">
    <p:spTree>
      <p:nvGrpSpPr>
        <p:cNvPr id="1" name=""/>
        <p:cNvGrpSpPr/>
        <p:nvPr/>
      </p:nvGrpSpPr>
      <p:grpSpPr>
        <a:xfrm>
          <a:off x="0" y="0"/>
          <a:ext cx="0" cy="0"/>
          <a:chOff x="0" y="0"/>
          <a:chExt cx="0" cy="0"/>
        </a:xfrm>
      </p:grpSpPr>
      <p:sp>
        <p:nvSpPr>
          <p:cNvPr id="2" name="Title 1"/>
          <p:cNvSpPr>
            <a:spLocks noGrp="1"/>
          </p:cNvSpPr>
          <p:nvPr>
            <p:ph type="title"/>
          </p:nvPr>
        </p:nvSpPr>
        <p:spPr>
          <a:xfrm>
            <a:off x="2176272" y="2176272"/>
            <a:ext cx="15179040"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6" name="Text Placeholder 5"/>
          <p:cNvSpPr>
            <a:spLocks noGrp="1"/>
          </p:cNvSpPr>
          <p:nvPr>
            <p:ph type="body" sz="quarter" idx="11"/>
          </p:nvPr>
        </p:nvSpPr>
        <p:spPr>
          <a:xfrm>
            <a:off x="2176272" y="3538983"/>
            <a:ext cx="15179040"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8" name="Text Placeholder 7"/>
          <p:cNvSpPr>
            <a:spLocks noGrp="1"/>
          </p:cNvSpPr>
          <p:nvPr>
            <p:ph type="body" sz="quarter" idx="12"/>
          </p:nvPr>
        </p:nvSpPr>
        <p:spPr>
          <a:xfrm>
            <a:off x="2176272" y="7736523"/>
            <a:ext cx="15179040"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2" name="Text Placeholder 11"/>
          <p:cNvSpPr>
            <a:spLocks noGrp="1"/>
          </p:cNvSpPr>
          <p:nvPr>
            <p:ph type="body" sz="quarter" idx="13" hasCustomPrompt="1"/>
          </p:nvPr>
        </p:nvSpPr>
        <p:spPr>
          <a:xfrm>
            <a:off x="16999100" y="0"/>
            <a:ext cx="7429962" cy="13716000"/>
          </a:xfrm>
          <a:prstGeom prst="rect">
            <a:avLst/>
          </a:prstGeom>
        </p:spPr>
        <p:txBody>
          <a:bodyPr anchor="ctr" anchorCtr="1"/>
          <a:lstStyle>
            <a:lvl1pPr marL="0" indent="0">
              <a:buFontTx/>
              <a:buNone/>
              <a:defRPr sz="94000">
                <a:solidFill>
                  <a:schemeClr val="bg1"/>
                </a:solidFill>
                <a:latin typeface="Arial" panose="020B0604020202020204" pitchFamily="34" charset="0"/>
                <a:cs typeface="Arial" panose="020B0604020202020204" pitchFamily="34" charset="0"/>
              </a:defRPr>
            </a:lvl1pPr>
            <a:lvl2pPr marL="457200" indent="0">
              <a:buFontTx/>
              <a:buNone/>
              <a:defRPr sz="94000">
                <a:solidFill>
                  <a:schemeClr val="bg1"/>
                </a:solidFill>
                <a:latin typeface="Arial" panose="020B0604020202020204" pitchFamily="34" charset="0"/>
                <a:cs typeface="Arial" panose="020B0604020202020204" pitchFamily="34" charset="0"/>
              </a:defRPr>
            </a:lvl2pPr>
            <a:lvl3pPr marL="914400" indent="0">
              <a:buFontTx/>
              <a:buNone/>
              <a:defRPr sz="94000">
                <a:solidFill>
                  <a:schemeClr val="bg1"/>
                </a:solidFill>
                <a:latin typeface="Arial" panose="020B0604020202020204" pitchFamily="34" charset="0"/>
                <a:cs typeface="Arial" panose="020B0604020202020204" pitchFamily="34" charset="0"/>
              </a:defRPr>
            </a:lvl3pPr>
            <a:lvl4pPr marL="1371600" indent="0">
              <a:buFontTx/>
              <a:buNone/>
              <a:defRPr sz="94000">
                <a:solidFill>
                  <a:schemeClr val="bg1"/>
                </a:solidFill>
                <a:latin typeface="Arial" panose="020B0604020202020204" pitchFamily="34" charset="0"/>
                <a:cs typeface="Arial" panose="020B0604020202020204" pitchFamily="34" charset="0"/>
              </a:defRPr>
            </a:lvl4pPr>
            <a:lvl5pPr marL="1828800" indent="0">
              <a:buFontTx/>
              <a:buNone/>
              <a:defRPr sz="94000">
                <a:solidFill>
                  <a:schemeClr val="bg1"/>
                </a:solidFill>
                <a:latin typeface="Arial" panose="020B0604020202020204" pitchFamily="34" charset="0"/>
                <a:cs typeface="Arial" panose="020B0604020202020204" pitchFamily="34" charset="0"/>
              </a:defRPr>
            </a:lvl5pPr>
          </a:lstStyle>
          <a:p>
            <a:pPr lvl="0"/>
            <a:r>
              <a:rPr lang="en-US" dirty="0" smtClean="0"/>
              <a:t>1</a:t>
            </a:r>
            <a:endParaRPr lang="en-NZ" dirty="0"/>
          </a:p>
        </p:txBody>
      </p:sp>
    </p:spTree>
    <p:extLst>
      <p:ext uri="{BB962C8B-B14F-4D97-AF65-F5344CB8AC3E}">
        <p14:creationId xmlns:p14="http://schemas.microsoft.com/office/powerpoint/2010/main" val="12053037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7628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652071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49064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0103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4206839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961469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42736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09291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6564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810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_yellow_layout">
    <p:spTree>
      <p:nvGrpSpPr>
        <p:cNvPr id="1" name=""/>
        <p:cNvGrpSpPr/>
        <p:nvPr/>
      </p:nvGrpSpPr>
      <p:grpSpPr>
        <a:xfrm>
          <a:off x="0" y="0"/>
          <a:ext cx="0" cy="0"/>
          <a:chOff x="0" y="0"/>
          <a:chExt cx="0" cy="0"/>
        </a:xfrm>
      </p:grpSpPr>
      <p:sp>
        <p:nvSpPr>
          <p:cNvPr id="3" name="Title 1"/>
          <p:cNvSpPr>
            <a:spLocks noGrp="1"/>
          </p:cNvSpPr>
          <p:nvPr>
            <p:ph type="title"/>
          </p:nvPr>
        </p:nvSpPr>
        <p:spPr>
          <a:xfrm>
            <a:off x="2176272" y="2176272"/>
            <a:ext cx="14136624"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4" name="Text Placeholder 5"/>
          <p:cNvSpPr>
            <a:spLocks noGrp="1"/>
          </p:cNvSpPr>
          <p:nvPr>
            <p:ph type="body" sz="quarter" idx="11"/>
          </p:nvPr>
        </p:nvSpPr>
        <p:spPr>
          <a:xfrm>
            <a:off x="2176272" y="3538983"/>
            <a:ext cx="14136624" cy="1535620"/>
          </a:xfrm>
          <a:prstGeom prst="rect">
            <a:avLst/>
          </a:prstGeom>
        </p:spPr>
        <p:txBody>
          <a:bodyPr/>
          <a:lstStyle>
            <a:lvl1pPr marL="0" indent="0">
              <a:buFontTx/>
              <a:buNone/>
              <a:defRPr sz="8000">
                <a:solidFill>
                  <a:srgbClr val="2E2E2F"/>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5" name="Text Placeholder 7"/>
          <p:cNvSpPr>
            <a:spLocks noGrp="1"/>
          </p:cNvSpPr>
          <p:nvPr>
            <p:ph type="body" sz="quarter" idx="12"/>
          </p:nvPr>
        </p:nvSpPr>
        <p:spPr>
          <a:xfrm>
            <a:off x="2176272" y="7736523"/>
            <a:ext cx="14136624" cy="4973637"/>
          </a:xfrm>
          <a:prstGeom prst="rect">
            <a:avLst/>
          </a:prstGeom>
        </p:spPr>
        <p:txBody>
          <a:bodyPr/>
          <a:lstStyle>
            <a:lvl1pPr>
              <a:defRPr sz="4400">
                <a:solidFill>
                  <a:srgbClr val="2E2E2F"/>
                </a:solidFill>
                <a:latin typeface="Arial" panose="020B0604020202020204" pitchFamily="34" charset="0"/>
                <a:cs typeface="Arial" panose="020B0604020202020204" pitchFamily="34" charset="0"/>
              </a:defRPr>
            </a:lvl1pPr>
            <a:lvl2pPr>
              <a:defRPr sz="4400">
                <a:solidFill>
                  <a:srgbClr val="2E2E2F"/>
                </a:solidFill>
                <a:latin typeface="Arial" panose="020B0604020202020204" pitchFamily="34" charset="0"/>
                <a:cs typeface="Arial" panose="020B0604020202020204" pitchFamily="34" charset="0"/>
              </a:defRPr>
            </a:lvl2pPr>
            <a:lvl3pPr>
              <a:defRPr sz="4400">
                <a:solidFill>
                  <a:srgbClr val="2E2E2F"/>
                </a:solidFill>
                <a:latin typeface="Arial" panose="020B0604020202020204" pitchFamily="34" charset="0"/>
                <a:cs typeface="Arial" panose="020B0604020202020204" pitchFamily="34" charset="0"/>
              </a:defRPr>
            </a:lvl3pPr>
            <a:lvl4pPr>
              <a:defRPr sz="4400">
                <a:solidFill>
                  <a:srgbClr val="2E2E2F"/>
                </a:solidFill>
                <a:latin typeface="Arial" panose="020B0604020202020204" pitchFamily="34" charset="0"/>
                <a:cs typeface="Arial" panose="020B0604020202020204" pitchFamily="34" charset="0"/>
              </a:defRPr>
            </a:lvl4pPr>
            <a:lvl5pPr>
              <a:defRPr sz="4400">
                <a:solidFill>
                  <a:srgbClr val="2E2E2F"/>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4"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00306E"/>
                </a:solidFill>
                <a:latin typeface="Arial" panose="020B0604020202020204" pitchFamily="34" charset="0"/>
                <a:cs typeface="Arial" panose="020B0604020202020204" pitchFamily="34" charset="0"/>
              </a:defRPr>
            </a:lvl1pPr>
          </a:lstStyle>
          <a:p>
            <a:pPr lvl="0"/>
            <a:r>
              <a:rPr lang="en-US" dirty="0" smtClean="0"/>
              <a:t>2</a:t>
            </a:r>
            <a:endParaRPr lang="en-NZ" dirty="0"/>
          </a:p>
        </p:txBody>
      </p:sp>
    </p:spTree>
    <p:extLst>
      <p:ext uri="{BB962C8B-B14F-4D97-AF65-F5344CB8AC3E}">
        <p14:creationId xmlns:p14="http://schemas.microsoft.com/office/powerpoint/2010/main" val="322124925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00254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04536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19075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3965640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447067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19125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83479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598617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736678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3465043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3_dark blue_layou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176272" y="3538983"/>
            <a:ext cx="13956357"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7" name="Text Placeholder 7"/>
          <p:cNvSpPr>
            <a:spLocks noGrp="1"/>
          </p:cNvSpPr>
          <p:nvPr>
            <p:ph type="body" sz="quarter" idx="12"/>
          </p:nvPr>
        </p:nvSpPr>
        <p:spPr>
          <a:xfrm>
            <a:off x="2176272" y="7736523"/>
            <a:ext cx="13956357"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8"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FEDA2A"/>
                </a:solidFill>
                <a:latin typeface="Arial" panose="020B0604020202020204" pitchFamily="34" charset="0"/>
                <a:cs typeface="Arial" panose="020B0604020202020204" pitchFamily="34" charset="0"/>
              </a:defRPr>
            </a:lvl1pPr>
          </a:lstStyle>
          <a:p>
            <a:pPr lvl="0"/>
            <a:r>
              <a:rPr lang="en-US" dirty="0" smtClean="0"/>
              <a:t>3</a:t>
            </a:r>
            <a:endParaRPr lang="en-NZ" dirty="0"/>
          </a:p>
        </p:txBody>
      </p:sp>
      <p:sp>
        <p:nvSpPr>
          <p:cNvPr id="9" name="Text Placeholder 5"/>
          <p:cNvSpPr>
            <a:spLocks noGrp="1"/>
          </p:cNvSpPr>
          <p:nvPr>
            <p:ph type="body" sz="quarter" idx="14"/>
          </p:nvPr>
        </p:nvSpPr>
        <p:spPr>
          <a:xfrm>
            <a:off x="2176271" y="1999237"/>
            <a:ext cx="13956357" cy="1535620"/>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8496032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594468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738689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825485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1020541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9514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946710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17953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648916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185656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2338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07969212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06405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751395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_Blue_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45335" y="2450719"/>
            <a:ext cx="17029049" cy="1280033"/>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latin typeface="Arial" panose="020B0604020202020204" pitchFamily="34" charset="0"/>
                <a:cs typeface="Arial" panose="020B0604020202020204" pitchFamily="34" charset="0"/>
              </a:defRPr>
            </a:lvl2pPr>
            <a:lvl3pPr marL="914400" indent="0">
              <a:buFontTx/>
              <a:buNone/>
              <a:defRPr sz="8000">
                <a:latin typeface="Arial" panose="020B0604020202020204" pitchFamily="34" charset="0"/>
                <a:cs typeface="Arial" panose="020B0604020202020204" pitchFamily="34" charset="0"/>
              </a:defRPr>
            </a:lvl3pPr>
            <a:lvl4pPr marL="1371600" indent="0">
              <a:buFontTx/>
              <a:buNone/>
              <a:defRPr sz="8000">
                <a:latin typeface="Arial" panose="020B0604020202020204" pitchFamily="34" charset="0"/>
                <a:cs typeface="Arial" panose="020B0604020202020204" pitchFamily="34" charset="0"/>
              </a:defRPr>
            </a:lvl4pPr>
            <a:lvl5pPr marL="1828800" indent="0">
              <a:buFontTx/>
              <a:buNone/>
              <a:defRPr sz="8000">
                <a:latin typeface="Arial" panose="020B0604020202020204" pitchFamily="34" charset="0"/>
                <a:cs typeface="Arial" panose="020B0604020202020204" pitchFamily="34" charset="0"/>
              </a:defRPr>
            </a:lvl5pPr>
          </a:lstStyle>
          <a:p>
            <a:pPr lvl="0"/>
            <a:r>
              <a:rPr lang="en-US" smtClean="0"/>
              <a:t>Edit Master text styles</a:t>
            </a:r>
          </a:p>
        </p:txBody>
      </p:sp>
      <p:sp>
        <p:nvSpPr>
          <p:cNvPr id="7" name="Text Placeholder 6"/>
          <p:cNvSpPr>
            <a:spLocks noGrp="1"/>
          </p:cNvSpPr>
          <p:nvPr>
            <p:ph type="body" sz="quarter" idx="11"/>
          </p:nvPr>
        </p:nvSpPr>
        <p:spPr>
          <a:xfrm>
            <a:off x="2045335" y="3768027"/>
            <a:ext cx="17029050" cy="1572069"/>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26351816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Slide Whit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1984" y="2030400"/>
            <a:ext cx="12337200" cy="1596720"/>
          </a:xfrm>
        </p:spPr>
        <p:txBody>
          <a:bodyPr lIns="0" tIns="0" rIns="0" bIns="0" anchor="t">
            <a:normAutofit/>
          </a:bodyPr>
          <a:lstStyle>
            <a:lvl1pPr>
              <a:lnSpc>
                <a:spcPts val="5500"/>
              </a:lnSpc>
              <a:defRPr sz="4500" b="1" baseline="0">
                <a:solidFill>
                  <a:srgbClr val="2B47E7"/>
                </a:solidFill>
              </a:defRPr>
            </a:lvl1pPr>
          </a:lstStyle>
          <a:p>
            <a:r>
              <a:rPr lang="en-US" smtClean="0"/>
              <a:t>Slide heading goes here</a:t>
            </a:r>
            <a:endParaRPr lang="en-GB" dirty="0"/>
          </a:p>
        </p:txBody>
      </p:sp>
      <p:sp>
        <p:nvSpPr>
          <p:cNvPr id="7" name="Text Placeholder 6"/>
          <p:cNvSpPr>
            <a:spLocks noGrp="1"/>
          </p:cNvSpPr>
          <p:nvPr>
            <p:ph type="body" sz="quarter" idx="10"/>
          </p:nvPr>
        </p:nvSpPr>
        <p:spPr>
          <a:xfrm>
            <a:off x="2030400" y="4064400"/>
            <a:ext cx="9489600" cy="6602400"/>
          </a:xfrm>
        </p:spPr>
        <p:txBody>
          <a:bodyPr numCol="1">
            <a:normAutofit/>
          </a:bodyPr>
          <a:lstStyle>
            <a:lvl1pPr marL="0" indent="0">
              <a:lnSpc>
                <a:spcPts val="4200"/>
              </a:lnSpc>
              <a:spcBef>
                <a:spcPts val="0"/>
              </a:spcBef>
              <a:buNone/>
              <a:defRPr sz="3200"/>
            </a:lvl1pPr>
            <a:lvl2pPr marL="914400" indent="0">
              <a:lnSpc>
                <a:spcPts val="4200"/>
              </a:lnSpc>
              <a:spcBef>
                <a:spcPts val="0"/>
              </a:spcBef>
              <a:buNone/>
              <a:defRPr sz="3200"/>
            </a:lvl2pPr>
            <a:lvl3pPr marL="1828800" indent="0">
              <a:lnSpc>
                <a:spcPts val="4200"/>
              </a:lnSpc>
              <a:spcBef>
                <a:spcPts val="0"/>
              </a:spcBef>
              <a:buNone/>
              <a:defRPr sz="3200"/>
            </a:lvl3pPr>
            <a:lvl4pPr marL="2743200" indent="0">
              <a:lnSpc>
                <a:spcPts val="4200"/>
              </a:lnSpc>
              <a:spcBef>
                <a:spcPts val="0"/>
              </a:spcBef>
              <a:buNone/>
              <a:defRPr sz="3200"/>
            </a:lvl4pPr>
            <a:lvl5pPr marL="3657600" indent="0">
              <a:lnSpc>
                <a:spcPts val="4200"/>
              </a:lnSpc>
              <a:spcBef>
                <a:spcPts val="0"/>
              </a:spcBef>
              <a:buNone/>
              <a:defRPr sz="3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
        <p:nvSpPr>
          <p:cNvPr id="9" name="Text Placeholder 6"/>
          <p:cNvSpPr>
            <a:spLocks noGrp="1"/>
          </p:cNvSpPr>
          <p:nvPr>
            <p:ph type="body" sz="quarter" idx="11"/>
          </p:nvPr>
        </p:nvSpPr>
        <p:spPr>
          <a:xfrm>
            <a:off x="12254400" y="4064400"/>
            <a:ext cx="9489600" cy="6602400"/>
          </a:xfrm>
        </p:spPr>
        <p:txBody>
          <a:bodyPr numCol="1">
            <a:normAutofit/>
          </a:bodyPr>
          <a:lstStyle>
            <a:lvl1pPr marL="0" indent="0">
              <a:lnSpc>
                <a:spcPts val="4200"/>
              </a:lnSpc>
              <a:spcBef>
                <a:spcPts val="0"/>
              </a:spcBef>
              <a:buNone/>
              <a:defRPr sz="3200"/>
            </a:lvl1pPr>
            <a:lvl2pPr marL="914400" indent="0">
              <a:lnSpc>
                <a:spcPts val="4200"/>
              </a:lnSpc>
              <a:spcBef>
                <a:spcPts val="0"/>
              </a:spcBef>
              <a:buNone/>
              <a:defRPr sz="3200"/>
            </a:lvl2pPr>
            <a:lvl3pPr marL="1828800" indent="0">
              <a:lnSpc>
                <a:spcPts val="4200"/>
              </a:lnSpc>
              <a:spcBef>
                <a:spcPts val="0"/>
              </a:spcBef>
              <a:buNone/>
              <a:defRPr sz="3200"/>
            </a:lvl3pPr>
            <a:lvl4pPr marL="2743200" indent="0">
              <a:lnSpc>
                <a:spcPts val="4200"/>
              </a:lnSpc>
              <a:spcBef>
                <a:spcPts val="0"/>
              </a:spcBef>
              <a:buNone/>
              <a:defRPr sz="3200"/>
            </a:lvl4pPr>
            <a:lvl5pPr marL="3657600" indent="0">
              <a:lnSpc>
                <a:spcPts val="4200"/>
              </a:lnSpc>
              <a:spcBef>
                <a:spcPts val="0"/>
              </a:spcBef>
              <a:buNone/>
              <a:defRPr sz="3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2"/>
          <p:cNvSpPr/>
          <p:nvPr userDrawn="1"/>
        </p:nvSpPr>
        <p:spPr>
          <a:xfrm>
            <a:off x="0" y="12522820"/>
            <a:ext cx="22659278" cy="119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5" name="Straight Connector 4"/>
          <p:cNvCxnSpPr/>
          <p:nvPr userDrawn="1"/>
        </p:nvCxnSpPr>
        <p:spPr>
          <a:xfrm>
            <a:off x="21343436" y="12698545"/>
            <a:ext cx="315354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38122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112105360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143130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612555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4206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62777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73761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1100416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73229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03400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2562030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2037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65501717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1"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9"/>
            <a:ext cx="18313401"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001844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4"/>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880075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4"/>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517773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8" y="730254"/>
            <a:ext cx="20156296"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7"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9" y="3651254"/>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894944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2"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1" y="3362329"/>
            <a:ext cx="10329864"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193795"/>
            <a:ext cx="10329864"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5" y="3362329"/>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5"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84195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39226622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4"/>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360785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4"/>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11"/>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93927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4"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682750" y="4352548"/>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33611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98148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Tree>
    <p:extLst>
      <p:ext uri="{BB962C8B-B14F-4D97-AF65-F5344CB8AC3E}">
        <p14:creationId xmlns:p14="http://schemas.microsoft.com/office/powerpoint/2010/main" val="218602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10257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0.jpg"/><Relationship Id="rId5" Type="http://schemas.openxmlformats.org/officeDocument/2006/relationships/slideLayout" Target="../slideLayouts/slideLayout39.xml"/><Relationship Id="rId10" Type="http://schemas.openxmlformats.org/officeDocument/2006/relationships/theme" Target="../theme/theme10.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1.jpg"/><Relationship Id="rId5" Type="http://schemas.openxmlformats.org/officeDocument/2006/relationships/slideLayout" Target="../slideLayouts/slideLayout48.xml"/><Relationship Id="rId10" Type="http://schemas.openxmlformats.org/officeDocument/2006/relationships/theme" Target="../theme/theme11.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2.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2.jpg"/><Relationship Id="rId5" Type="http://schemas.openxmlformats.org/officeDocument/2006/relationships/slideLayout" Target="../slideLayouts/slideLayout68.xml"/><Relationship Id="rId10" Type="http://schemas.openxmlformats.org/officeDocument/2006/relationships/theme" Target="../theme/theme1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4.jpg"/><Relationship Id="rId4" Type="http://schemas.openxmlformats.org/officeDocument/2006/relationships/image" Target="../media/image1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5.jpg"/><Relationship Id="rId5" Type="http://schemas.openxmlformats.org/officeDocument/2006/relationships/slideLayout" Target="../slideLayouts/slideLayout79.xml"/><Relationship Id="rId10" Type="http://schemas.openxmlformats.org/officeDocument/2006/relationships/theme" Target="../theme/theme15.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7.jpg"/><Relationship Id="rId4" Type="http://schemas.openxmlformats.org/officeDocument/2006/relationships/slideLayout" Target="../slideLayouts/slideLayout1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8.jpg"/><Relationship Id="rId4" Type="http://schemas.openxmlformats.org/officeDocument/2006/relationships/slideLayout" Target="../slideLayouts/slideLayout2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9.jpg"/><Relationship Id="rId5" Type="http://schemas.openxmlformats.org/officeDocument/2006/relationships/slideLayout" Target="../slideLayouts/slideLayout30.xml"/><Relationship Id="rId10" Type="http://schemas.openxmlformats.org/officeDocument/2006/relationships/theme" Target="../theme/theme9.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9822"/>
            <a:ext cx="24418924" cy="13735645"/>
          </a:xfrm>
          <a:prstGeom prst="rect">
            <a:avLst/>
          </a:prstGeom>
        </p:spPr>
      </p:pic>
    </p:spTree>
    <p:extLst>
      <p:ext uri="{BB962C8B-B14F-4D97-AF65-F5344CB8AC3E}">
        <p14:creationId xmlns:p14="http://schemas.microsoft.com/office/powerpoint/2010/main" val="943481942"/>
      </p:ext>
    </p:extLst>
  </p:cSld>
  <p:clrMap bg1="lt1" tx1="dk1" bg2="lt2" tx2="dk2" accent1="accent1" accent2="accent2" accent3="accent3" accent4="accent4" accent5="accent5" accent6="accent6" hlink="hlink" folHlink="folHlink"/>
  <p:sldLayoutIdLst>
    <p:sldLayoutId id="2147483837" r:id="rId1"/>
    <p:sldLayoutId id="214748385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9883" y="12695936"/>
            <a:ext cx="24468808" cy="1020064"/>
          </a:xfrm>
          <a:prstGeom prst="rect">
            <a:avLst/>
          </a:prstGeom>
        </p:spPr>
      </p:pic>
    </p:spTree>
    <p:extLst>
      <p:ext uri="{BB962C8B-B14F-4D97-AF65-F5344CB8AC3E}">
        <p14:creationId xmlns:p14="http://schemas.microsoft.com/office/powerpoint/2010/main" val="37270894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33" r:id="rId3"/>
    <p:sldLayoutId id="2147483826" r:id="rId4"/>
    <p:sldLayoutId id="2147483827" r:id="rId5"/>
    <p:sldLayoutId id="2147483828" r:id="rId6"/>
    <p:sldLayoutId id="2147483829" r:id="rId7"/>
    <p:sldLayoutId id="2147483830" r:id="rId8"/>
    <p:sldLayoutId id="214748384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24767307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834" r:id="rId3"/>
    <p:sldLayoutId id="2147483731" r:id="rId4"/>
    <p:sldLayoutId id="2147483732" r:id="rId5"/>
    <p:sldLayoutId id="2147483733" r:id="rId6"/>
    <p:sldLayoutId id="2147483734" r:id="rId7"/>
    <p:sldLayoutId id="2147483735" r:id="rId8"/>
    <p:sldLayoutId id="214748384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33525476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835" r:id="rId3"/>
    <p:sldLayoutId id="2147483742" r:id="rId4"/>
    <p:sldLayoutId id="2147483743" r:id="rId5"/>
    <p:sldLayoutId id="2147483744" r:id="rId6"/>
    <p:sldLayoutId id="2147483745" r:id="rId7"/>
    <p:sldLayoutId id="2147483746" r:id="rId8"/>
    <p:sldLayoutId id="2147483757" r:id="rId9"/>
    <p:sldLayoutId id="2147483853" r:id="rId10"/>
    <p:sldLayoutId id="214748385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24418925"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4160742126"/>
      </p:ext>
    </p:extLst>
  </p:cSld>
  <p:clrMap bg1="lt1" tx1="dk1" bg2="lt2" tx2="dk2" accent1="accent1" accent2="accent2" accent3="accent3" accent4="accent4" accent5="accent5" accent6="accent6" hlink="hlink" folHlink="folHlink"/>
  <p:sldLayoutIdLst>
    <p:sldLayoutId id="2147483750" r:id="rId1"/>
    <p:sldLayoutId id="2147483836" r:id="rId2"/>
    <p:sldLayoutId id="2147483751" r:id="rId3"/>
    <p:sldLayoutId id="2147483752" r:id="rId4"/>
    <p:sldLayoutId id="2147483753" r:id="rId5"/>
    <p:sldLayoutId id="2147483754" r:id="rId6"/>
    <p:sldLayoutId id="2147483755" r:id="rId7"/>
    <p:sldLayoutId id="2147483756" r:id="rId8"/>
    <p:sldLayoutId id="214748384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364760" y="11494814"/>
            <a:ext cx="1208472" cy="1411056"/>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891"/>
            <a:ext cx="24420515" cy="13715109"/>
          </a:xfrm>
          <a:prstGeom prst="rect">
            <a:avLst/>
          </a:prstGeom>
        </p:spPr>
      </p:pic>
    </p:spTree>
    <p:extLst>
      <p:ext uri="{BB962C8B-B14F-4D97-AF65-F5344CB8AC3E}">
        <p14:creationId xmlns:p14="http://schemas.microsoft.com/office/powerpoint/2010/main" val="1953771679"/>
      </p:ext>
    </p:extLst>
  </p:cSld>
  <p:clrMap bg1="lt1" tx1="dk1" bg2="lt2" tx2="dk2" accent1="accent1" accent2="accent2" accent3="accent3" accent4="accent4" accent5="accent5" accent6="accent6" hlink="hlink" folHlink="folHlink"/>
  <p:sldLayoutIdLst>
    <p:sldLayoutId id="2147483843" r:id="rId1"/>
    <p:sldLayoutId id="214748385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961150"/>
            <a:ext cx="24418925" cy="754851"/>
          </a:xfrm>
          <a:prstGeom prst="rect">
            <a:avLst/>
          </a:prstGeom>
        </p:spPr>
      </p:pic>
    </p:spTree>
    <p:extLst>
      <p:ext uri="{BB962C8B-B14F-4D97-AF65-F5344CB8AC3E}">
        <p14:creationId xmlns:p14="http://schemas.microsoft.com/office/powerpoint/2010/main" val="212058002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2598467033"/>
      </p:ext>
    </p:extLst>
  </p:cSld>
  <p:clrMap bg1="lt1" tx1="dk1" bg2="lt2" tx2="dk2" accent1="accent1" accent2="accent2" accent3="accent3" accent4="accent4" accent5="accent5" accent6="accent6" hlink="hlink" folHlink="folHlink"/>
  <p:sldLayoutIdLst>
    <p:sldLayoutId id="214748383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09"/>
            <a:ext cx="24418924" cy="13756731"/>
          </a:xfrm>
          <a:prstGeom prst="rect">
            <a:avLst/>
          </a:prstGeom>
        </p:spPr>
      </p:pic>
    </p:spTree>
    <p:extLst>
      <p:ext uri="{BB962C8B-B14F-4D97-AF65-F5344CB8AC3E}">
        <p14:creationId xmlns:p14="http://schemas.microsoft.com/office/powerpoint/2010/main" val="1812545907"/>
      </p:ext>
    </p:extLst>
  </p:cSld>
  <p:clrMap bg1="lt1" tx1="dk1" bg2="lt2" tx2="dk2" accent1="accent1" accent2="accent2" accent3="accent3" accent4="accent4" accent5="accent5" accent6="accent6" hlink="hlink" folHlink="folHlink"/>
  <p:sldLayoutIdLst>
    <p:sldLayoutId id="214748383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1663405345"/>
      </p:ext>
    </p:extLst>
  </p:cSld>
  <p:clrMap bg1="lt1" tx1="dk1" bg2="lt2" tx2="dk2" accent1="accent1" accent2="accent2" accent3="accent3" accent4="accent4" accent5="accent5" accent6="accent6" hlink="hlink" folHlink="folHlink"/>
  <p:sldLayoutIdLst>
    <p:sldLayoutId id="214748384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61" y="-1"/>
            <a:ext cx="24401463" cy="13725823"/>
          </a:xfrm>
          <a:prstGeom prst="rect">
            <a:avLst/>
          </a:prstGeom>
        </p:spPr>
      </p:pic>
    </p:spTree>
    <p:extLst>
      <p:ext uri="{BB962C8B-B14F-4D97-AF65-F5344CB8AC3E}">
        <p14:creationId xmlns:p14="http://schemas.microsoft.com/office/powerpoint/2010/main" val="2026647114"/>
      </p:ext>
    </p:extLst>
  </p:cSld>
  <p:clrMap bg1="lt1" tx1="dk1" bg2="lt2" tx2="dk2" accent1="accent1" accent2="accent2" accent3="accent3" accent4="accent4" accent5="accent5" accent6="accent6" hlink="hlink" folHlink="folHlink"/>
  <p:sldLayoutIdLst>
    <p:sldLayoutId id="2147483692" r:id="rId1"/>
    <p:sldLayoutId id="214748369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
            <a:ext cx="24418925" cy="13735645"/>
          </a:xfrm>
          <a:prstGeom prst="rect">
            <a:avLst/>
          </a:prstGeom>
        </p:spPr>
      </p:pic>
    </p:spTree>
    <p:extLst>
      <p:ext uri="{BB962C8B-B14F-4D97-AF65-F5344CB8AC3E}">
        <p14:creationId xmlns:p14="http://schemas.microsoft.com/office/powerpoint/2010/main" val="925626411"/>
      </p:ext>
    </p:extLst>
  </p:cSld>
  <p:clrMap bg1="lt1" tx1="dk1" bg2="lt2" tx2="dk2" accent1="accent1" accent2="accent2" accent3="accent3" accent4="accent4" accent5="accent5" accent6="accent6" hlink="hlink" folHlink="folHlink"/>
  <p:sldLayoutIdLst>
    <p:sldLayoutId id="2147483850" r:id="rId1"/>
    <p:sldLayoutId id="2147483851"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2"/>
            <a:ext cx="24418922" cy="13735643"/>
          </a:xfrm>
          <a:prstGeom prst="rect">
            <a:avLst/>
          </a:prstGeom>
        </p:spPr>
      </p:pic>
    </p:spTree>
    <p:extLst>
      <p:ext uri="{BB962C8B-B14F-4D97-AF65-F5344CB8AC3E}">
        <p14:creationId xmlns:p14="http://schemas.microsoft.com/office/powerpoint/2010/main" val="1240832810"/>
      </p:ext>
    </p:extLst>
  </p:cSld>
  <p:clrMap bg1="lt1" tx1="dk1" bg2="lt2" tx2="dk2" accent1="accent1" accent2="accent2" accent3="accent3" accent4="accent4" accent5="accent5" accent6="accent6" hlink="hlink" folHlink="folHlink"/>
  <p:sldLayoutIdLst>
    <p:sldLayoutId id="2147483699" r:id="rId1"/>
    <p:sldLayoutId id="2147483844" r:id="rId2"/>
    <p:sldLayoutId id="2147483700" r:id="rId3"/>
    <p:sldLayoutId id="2147483702" r:id="rId4"/>
    <p:sldLayoutId id="2147483703" r:id="rId5"/>
    <p:sldLayoutId id="2147483704" r:id="rId6"/>
    <p:sldLayoutId id="2147483706" r:id="rId7"/>
    <p:sldLayoutId id="214748370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2"/>
            <a:ext cx="24418920" cy="13735643"/>
          </a:xfrm>
          <a:prstGeom prst="rect">
            <a:avLst/>
          </a:prstGeom>
        </p:spPr>
      </p:pic>
    </p:spTree>
    <p:extLst>
      <p:ext uri="{BB962C8B-B14F-4D97-AF65-F5344CB8AC3E}">
        <p14:creationId xmlns:p14="http://schemas.microsoft.com/office/powerpoint/2010/main" val="3469974352"/>
      </p:ext>
    </p:extLst>
  </p:cSld>
  <p:clrMap bg1="lt1" tx1="dk1" bg2="lt2" tx2="dk2" accent1="accent1" accent2="accent2" accent3="accent3" accent4="accent4" accent5="accent5" accent6="accent6" hlink="hlink" folHlink="folHlink"/>
  <p:sldLayoutIdLst>
    <p:sldLayoutId id="2147483709" r:id="rId1"/>
    <p:sldLayoutId id="2147483831" r:id="rId2"/>
    <p:sldLayoutId id="2147483710" r:id="rId3"/>
    <p:sldLayoutId id="2147483711" r:id="rId4"/>
    <p:sldLayoutId id="2147483712" r:id="rId5"/>
    <p:sldLayoutId id="2147483713" r:id="rId6"/>
    <p:sldLayoutId id="2147483714" r:id="rId7"/>
    <p:sldLayoutId id="214748371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107083957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832" r:id="rId3"/>
    <p:sldLayoutId id="2147483719" r:id="rId4"/>
    <p:sldLayoutId id="2147483720" r:id="rId5"/>
    <p:sldLayoutId id="2147483721" r:id="rId6"/>
    <p:sldLayoutId id="2147483722" r:id="rId7"/>
    <p:sldLayoutId id="2147483723" r:id="rId8"/>
    <p:sldLayoutId id="214748384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1.jpe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money.cnn.com/2012/10/10/news/economy/farmers-cows-candy-feed/" TargetMode="Externa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hyperlink" Target="https://money.cnn.com/2012/10/10/news/economy/farmers-cows-candy-feed/" TargetMode="Externa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hyperlink" Target="https://www.stuff.co.nz/business/farming/88779383/some-nz-cows-get-sweet-treats-but-nowhere-near-as-much-as-their-us-cousins" TargetMode="External"/><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7063" y="2832410"/>
            <a:ext cx="17401590" cy="3153720"/>
          </a:xfrm>
        </p:spPr>
        <p:txBody>
          <a:bodyPr/>
          <a:lstStyle/>
          <a:p>
            <a:r>
              <a:rPr lang="en-NZ" sz="7200" b="1" dirty="0" smtClean="0">
                <a:solidFill>
                  <a:schemeClr val="bg1"/>
                </a:solidFill>
              </a:rPr>
              <a:t> </a:t>
            </a:r>
            <a:br>
              <a:rPr lang="en-NZ" sz="7200" b="1" dirty="0" smtClean="0">
                <a:solidFill>
                  <a:schemeClr val="bg1"/>
                </a:solidFill>
              </a:rPr>
            </a:br>
            <a:r>
              <a:rPr lang="en-NZ" sz="7200" b="1" dirty="0" smtClean="0">
                <a:solidFill>
                  <a:schemeClr val="bg1"/>
                </a:solidFill>
              </a:rPr>
              <a:t>Feeding cows in tough times…</a:t>
            </a:r>
            <a:r>
              <a:rPr lang="en-NZ" i="1" dirty="0"/>
              <a:t/>
            </a:r>
            <a:br>
              <a:rPr lang="en-NZ" i="1" dirty="0"/>
            </a:br>
            <a:r>
              <a:rPr lang="en-NZ" dirty="0"/>
              <a:t/>
            </a:r>
            <a:br>
              <a:rPr lang="en-NZ" dirty="0"/>
            </a:br>
            <a:r>
              <a:rPr lang="en-NZ" i="1" dirty="0"/>
              <a:t/>
            </a:r>
            <a:br>
              <a:rPr lang="en-NZ" i="1" dirty="0"/>
            </a:br>
            <a:r>
              <a:rPr lang="en-NZ" dirty="0"/>
              <a:t/>
            </a:r>
            <a:br>
              <a:rPr lang="en-NZ" dirty="0"/>
            </a:br>
            <a:endParaRPr lang="en-NZ" dirty="0"/>
          </a:p>
        </p:txBody>
      </p:sp>
    </p:spTree>
    <p:extLst>
      <p:ext uri="{BB962C8B-B14F-4D97-AF65-F5344CB8AC3E}">
        <p14:creationId xmlns:p14="http://schemas.microsoft.com/office/powerpoint/2010/main" val="17442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7689" y="730250"/>
            <a:ext cx="22083939" cy="2651125"/>
          </a:xfrm>
        </p:spPr>
        <p:txBody>
          <a:bodyPr/>
          <a:lstStyle/>
          <a:p>
            <a:r>
              <a:rPr lang="en-NZ" b="1" dirty="0" smtClean="0">
                <a:solidFill>
                  <a:schemeClr val="tx2"/>
                </a:solidFill>
              </a:rPr>
              <a:t>Grass doesn’t grow consistently so we must figure out a way to feed cows over the year…</a:t>
            </a:r>
            <a:endParaRPr lang="en-NZ" b="1" dirty="0">
              <a:solidFill>
                <a:schemeClr val="tx2"/>
              </a:solidFill>
            </a:endParaRPr>
          </a:p>
        </p:txBody>
      </p:sp>
      <p:sp>
        <p:nvSpPr>
          <p:cNvPr id="4" name="Content Placeholder 3"/>
          <p:cNvSpPr>
            <a:spLocks noGrp="1"/>
          </p:cNvSpPr>
          <p:nvPr>
            <p:ph idx="1"/>
          </p:nvPr>
        </p:nvSpPr>
        <p:spPr>
          <a:xfrm>
            <a:off x="1287689" y="3301093"/>
            <a:ext cx="15628711" cy="8524114"/>
          </a:xfrm>
        </p:spPr>
        <p:txBody>
          <a:bodyPr/>
          <a:lstStyle/>
          <a:p>
            <a:r>
              <a:rPr lang="en-NZ" sz="4400" dirty="0" smtClean="0"/>
              <a:t>Excess grass can be cut and stored as silage and hay. </a:t>
            </a:r>
          </a:p>
          <a:p>
            <a:endParaRPr lang="en-NZ" sz="4400" dirty="0" smtClean="0"/>
          </a:p>
          <a:p>
            <a:r>
              <a:rPr lang="en-NZ" sz="4400" dirty="0" smtClean="0"/>
              <a:t>Crops can be grown in summer and feed out in winter. There are some crops that can still grow in winter. So they can either be feed out to stock using break feeding (in sections) or harvested to be feed out later. </a:t>
            </a:r>
          </a:p>
          <a:p>
            <a:endParaRPr lang="en-NZ" sz="4400" dirty="0"/>
          </a:p>
          <a:p>
            <a:r>
              <a:rPr lang="en-NZ" sz="4400" dirty="0" smtClean="0"/>
              <a:t>Crops can also lead to environmental impacts like pugging (the compaction and destruction of soil structure), increased erosion and can lead to an increase or decrease nitrogen leaching.  </a:t>
            </a:r>
          </a:p>
          <a:p>
            <a:endParaRPr lang="en-NZ" sz="4400" dirty="0"/>
          </a:p>
        </p:txBody>
      </p:sp>
      <p:pic>
        <p:nvPicPr>
          <p:cNvPr id="4098" name="Picture 2" descr="Keeping your eye on the bale | Farming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7514" y="2871406"/>
            <a:ext cx="6096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 Freshly Baled Round Hay Bales Photograph by James BO Insog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0428" y="7872032"/>
            <a:ext cx="6393086" cy="42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76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78" y="834033"/>
            <a:ext cx="12996481" cy="2651125"/>
          </a:xfrm>
        </p:spPr>
        <p:txBody>
          <a:bodyPr/>
          <a:lstStyle/>
          <a:p>
            <a:pPr algn="ctr"/>
            <a:r>
              <a:rPr lang="en-NZ" b="1" dirty="0" smtClean="0">
                <a:solidFill>
                  <a:schemeClr val="tx2"/>
                </a:solidFill>
              </a:rPr>
              <a:t>DM what is it….</a:t>
            </a:r>
            <a:endParaRPr lang="en-NZ" b="1" dirty="0">
              <a:solidFill>
                <a:schemeClr val="tx2"/>
              </a:solidFill>
            </a:endParaRPr>
          </a:p>
        </p:txBody>
      </p:sp>
      <p:sp>
        <p:nvSpPr>
          <p:cNvPr id="3" name="Content Placeholder 2"/>
          <p:cNvSpPr>
            <a:spLocks noGrp="1"/>
          </p:cNvSpPr>
          <p:nvPr>
            <p:ph idx="1"/>
          </p:nvPr>
        </p:nvSpPr>
        <p:spPr>
          <a:xfrm>
            <a:off x="565504" y="2456158"/>
            <a:ext cx="14042594" cy="7904617"/>
          </a:xfrm>
        </p:spPr>
        <p:txBody>
          <a:bodyPr/>
          <a:lstStyle/>
          <a:p>
            <a:r>
              <a:rPr lang="en-NZ" sz="4200" dirty="0" smtClean="0"/>
              <a:t>DM stands for dry matter. This is what is left after all the water has been removed from the plant.</a:t>
            </a:r>
            <a:r>
              <a:rPr lang="en-NZ" sz="4200" dirty="0"/>
              <a:t> DM </a:t>
            </a:r>
            <a:r>
              <a:rPr lang="en-NZ" sz="4200" dirty="0" smtClean="0"/>
              <a:t>can vary </a:t>
            </a:r>
            <a:r>
              <a:rPr lang="en-NZ" sz="4200" dirty="0"/>
              <a:t>quite a </a:t>
            </a:r>
            <a:r>
              <a:rPr lang="en-NZ" sz="4200" dirty="0" smtClean="0"/>
              <a:t>bit with fresh pasture up to </a:t>
            </a:r>
            <a:r>
              <a:rPr lang="en-NZ" sz="4200" dirty="0"/>
              <a:t>90% </a:t>
            </a:r>
            <a:r>
              <a:rPr lang="en-NZ" sz="4200" dirty="0" smtClean="0"/>
              <a:t>water</a:t>
            </a:r>
            <a:r>
              <a:rPr lang="en-NZ" sz="4200" dirty="0"/>
              <a:t>, while cereal grains and hays could </a:t>
            </a:r>
            <a:r>
              <a:rPr lang="en-NZ" sz="4200" dirty="0" smtClean="0"/>
              <a:t>be </a:t>
            </a:r>
            <a:r>
              <a:rPr lang="en-NZ" sz="4200" dirty="0"/>
              <a:t>10</a:t>
            </a:r>
            <a:r>
              <a:rPr lang="en-NZ" sz="4200" dirty="0" smtClean="0"/>
              <a:t>% water.   </a:t>
            </a:r>
            <a:endParaRPr lang="en-NZ" sz="4200" dirty="0"/>
          </a:p>
          <a:p>
            <a:pPr marL="0" indent="0">
              <a:buNone/>
            </a:pPr>
            <a:endParaRPr lang="en-NZ" sz="4200" dirty="0"/>
          </a:p>
          <a:p>
            <a:r>
              <a:rPr lang="en-NZ" sz="4200" dirty="0" smtClean="0"/>
              <a:t>The DM (kg) holds the nutrients and energy. So a DM value gives a guide on </a:t>
            </a:r>
            <a:r>
              <a:rPr lang="en-NZ" sz="4200" b="1" dirty="0" smtClean="0">
                <a:solidFill>
                  <a:schemeClr val="tx2"/>
                </a:solidFill>
              </a:rPr>
              <a:t>how much feed</a:t>
            </a:r>
            <a:r>
              <a:rPr lang="en-NZ" sz="4200" dirty="0" smtClean="0">
                <a:solidFill>
                  <a:schemeClr val="tx2"/>
                </a:solidFill>
              </a:rPr>
              <a:t> </a:t>
            </a:r>
            <a:r>
              <a:rPr lang="en-NZ" sz="4200" dirty="0" smtClean="0"/>
              <a:t>is available, the </a:t>
            </a:r>
            <a:r>
              <a:rPr lang="en-NZ" sz="4200" b="1" dirty="0" smtClean="0">
                <a:solidFill>
                  <a:schemeClr val="tx2"/>
                </a:solidFill>
              </a:rPr>
              <a:t>quantity</a:t>
            </a:r>
            <a:r>
              <a:rPr lang="en-NZ" sz="4200" dirty="0"/>
              <a:t>.</a:t>
            </a:r>
            <a:r>
              <a:rPr lang="en-NZ" sz="4200" dirty="0" smtClean="0"/>
              <a:t> </a:t>
            </a:r>
          </a:p>
          <a:p>
            <a:pPr marL="0" indent="0">
              <a:buNone/>
            </a:pPr>
            <a:endParaRPr lang="en-NZ" sz="4200" dirty="0" smtClean="0"/>
          </a:p>
          <a:p>
            <a:r>
              <a:rPr lang="en-NZ" sz="4200" dirty="0" smtClean="0"/>
              <a:t>The energy value tells how nutritious a feed is, the </a:t>
            </a:r>
            <a:r>
              <a:rPr lang="en-NZ" sz="4200" b="1" dirty="0" smtClean="0">
                <a:solidFill>
                  <a:schemeClr val="tx2"/>
                </a:solidFill>
              </a:rPr>
              <a:t>quality</a:t>
            </a:r>
            <a:r>
              <a:rPr lang="en-NZ" sz="4200" dirty="0" smtClean="0"/>
              <a:t>. It is expressed </a:t>
            </a:r>
            <a:r>
              <a:rPr lang="en-NZ" sz="4200" dirty="0"/>
              <a:t>as </a:t>
            </a:r>
            <a:r>
              <a:rPr lang="en-NZ" sz="4200" dirty="0" err="1"/>
              <a:t>megajoules</a:t>
            </a:r>
            <a:r>
              <a:rPr lang="en-NZ" sz="4200" dirty="0"/>
              <a:t> of </a:t>
            </a:r>
            <a:r>
              <a:rPr lang="en-NZ" sz="4200" dirty="0" err="1"/>
              <a:t>metabolisable</a:t>
            </a:r>
            <a:r>
              <a:rPr lang="en-NZ" sz="4200" dirty="0"/>
              <a:t> energy per kilogram of dry matter </a:t>
            </a:r>
            <a:r>
              <a:rPr lang="en-NZ" sz="4200" dirty="0" smtClean="0"/>
              <a:t>(MJME/kg </a:t>
            </a:r>
            <a:r>
              <a:rPr lang="en-NZ" sz="4200" dirty="0"/>
              <a:t>DM</a:t>
            </a:r>
            <a:r>
              <a:rPr lang="en-NZ" sz="4200" dirty="0" smtClean="0"/>
              <a:t>).</a:t>
            </a:r>
          </a:p>
          <a:p>
            <a:pPr marL="0" indent="0">
              <a:buNone/>
            </a:pPr>
            <a:endParaRPr lang="en-NZ" sz="4200" dirty="0"/>
          </a:p>
          <a:p>
            <a:r>
              <a:rPr lang="en-NZ" sz="4200" dirty="0"/>
              <a:t>S</a:t>
            </a:r>
            <a:r>
              <a:rPr lang="en-NZ" sz="4200" dirty="0" smtClean="0"/>
              <a:t>o </a:t>
            </a:r>
            <a:r>
              <a:rPr lang="en-NZ" sz="4200" dirty="0"/>
              <a:t>you can figure out how much feed </a:t>
            </a:r>
            <a:r>
              <a:rPr lang="en-NZ" sz="4200" dirty="0" smtClean="0"/>
              <a:t>is available or how much food to supply using these two measurements.   </a:t>
            </a:r>
            <a:endParaRPr lang="en-NZ" sz="4200" dirty="0"/>
          </a:p>
          <a:p>
            <a:pPr marL="0" indent="0">
              <a:buNone/>
            </a:pPr>
            <a:endParaRPr lang="en-NZ" sz="4400" dirty="0"/>
          </a:p>
        </p:txBody>
      </p:sp>
      <p:pic>
        <p:nvPicPr>
          <p:cNvPr id="3076" name="Picture 4" descr="Walkers Crisps Ready Salted 32.5 grams (Pack of 48): Amazon.co.uk: Groc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3643" y="7621361"/>
            <a:ext cx="348615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tato | Alimentar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6118" y="343352"/>
            <a:ext cx="9601200" cy="480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120257" y="5034067"/>
            <a:ext cx="8417832" cy="2310120"/>
          </a:xfrm>
          <a:prstGeom prst="rect">
            <a:avLst/>
          </a:prstGeom>
          <a:noFill/>
        </p:spPr>
        <p:txBody>
          <a:bodyPr wrap="square" rtlCol="0">
            <a:spAutoFit/>
          </a:bodyPr>
          <a:lstStyle/>
          <a:p>
            <a:r>
              <a:rPr lang="en-NZ" dirty="0" smtClean="0"/>
              <a:t>A potato is 80% water, when you create chips you remove the water and fry it  leaving the DM. One potato makes one bag of chips, which one could you eat more of?</a:t>
            </a:r>
            <a:endParaRPr lang="en-NZ" dirty="0"/>
          </a:p>
        </p:txBody>
      </p:sp>
    </p:spTree>
    <p:extLst>
      <p:ext uri="{BB962C8B-B14F-4D97-AF65-F5344CB8AC3E}">
        <p14:creationId xmlns:p14="http://schemas.microsoft.com/office/powerpoint/2010/main" val="296970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29195" y="2006416"/>
            <a:ext cx="18509778" cy="4775200"/>
          </a:xfrm>
        </p:spPr>
        <p:txBody>
          <a:bodyPr/>
          <a:lstStyle/>
          <a:p>
            <a:pPr algn="ctr"/>
            <a:r>
              <a:rPr lang="en-NZ" dirty="0"/>
              <a:t>It is important that the cow’s energy needs are meet or else she will lose weight and ‘condition’. A cow’s rumen is around 50L, this translates to an approximate capacity of 20kg of dry matter per day. A cow will struggle to consume more than that due to stomach size. </a:t>
            </a:r>
            <a:br>
              <a:rPr lang="en-NZ" dirty="0"/>
            </a:br>
            <a:endParaRPr lang="en-NZ" dirty="0"/>
          </a:p>
        </p:txBody>
      </p:sp>
    </p:spTree>
    <p:extLst>
      <p:ext uri="{BB962C8B-B14F-4D97-AF65-F5344CB8AC3E}">
        <p14:creationId xmlns:p14="http://schemas.microsoft.com/office/powerpoint/2010/main" val="1047312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NZ" sz="5400" b="1" dirty="0" smtClean="0">
                <a:solidFill>
                  <a:srgbClr val="2B47E7"/>
                </a:solidFill>
              </a:rPr>
              <a:t>Read the different feed cards then complete the following…</a:t>
            </a:r>
            <a:endParaRPr lang="en-NZ" sz="5400" b="1" dirty="0"/>
          </a:p>
        </p:txBody>
      </p:sp>
      <p:sp>
        <p:nvSpPr>
          <p:cNvPr id="6" name="Content Placeholder 3"/>
          <p:cNvSpPr txBox="1">
            <a:spLocks/>
          </p:cNvSpPr>
          <p:nvPr/>
        </p:nvSpPr>
        <p:spPr>
          <a:xfrm>
            <a:off x="654908" y="1670010"/>
            <a:ext cx="23416054" cy="9338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NZ" sz="3600" b="1" dirty="0" smtClean="0"/>
              <a:t>Note: </a:t>
            </a:r>
            <a:r>
              <a:rPr lang="en-NZ" sz="3600" dirty="0" smtClean="0"/>
              <a:t>The cost for feed is just the cost involved in either putting the crop in and/or the processing of the crop/ pasture with contractors. This does not include the cost of reseeding paddocks after crops, fertilisers, lime etc.  </a:t>
            </a:r>
          </a:p>
          <a:p>
            <a:pPr marL="0" lvl="0" indent="0">
              <a:buNone/>
            </a:pPr>
            <a:endParaRPr lang="en-NZ" sz="3600" dirty="0" smtClean="0"/>
          </a:p>
          <a:p>
            <a:pPr marL="742950" lvl="0" indent="-742950">
              <a:buAutoNum type="arabicParenR"/>
            </a:pPr>
            <a:r>
              <a:rPr lang="en-NZ" sz="3600" dirty="0" smtClean="0"/>
              <a:t>Organise </a:t>
            </a:r>
            <a:r>
              <a:rPr lang="en-NZ" sz="3600" dirty="0"/>
              <a:t>the cards in the following. Highest total energy available (MJME/kg DM) to lowest total energy available. </a:t>
            </a:r>
            <a:endParaRPr lang="en-NZ" sz="3600" dirty="0" smtClean="0"/>
          </a:p>
          <a:p>
            <a:pPr marL="742950" lvl="0" indent="-742950">
              <a:buAutoNum type="arabicParenR"/>
            </a:pPr>
            <a:r>
              <a:rPr lang="en-NZ" sz="3600" dirty="0" smtClean="0"/>
              <a:t>Calculate the cost of feed for a herd of 500 cows for each feed type. Remember the maximum amount of feed one cow can consume is 20kgs DM. </a:t>
            </a:r>
          </a:p>
          <a:p>
            <a:pPr marL="742950" lvl="0" indent="-742950">
              <a:buAutoNum type="arabicParenR"/>
            </a:pPr>
            <a:r>
              <a:rPr lang="en-NZ" sz="3600" dirty="0" smtClean="0"/>
              <a:t>What </a:t>
            </a:r>
            <a:r>
              <a:rPr lang="en-NZ" sz="3600" dirty="0"/>
              <a:t>is the difference between </a:t>
            </a:r>
            <a:r>
              <a:rPr lang="en-NZ" sz="3600" dirty="0" smtClean="0"/>
              <a:t>crops </a:t>
            </a:r>
            <a:r>
              <a:rPr lang="en-NZ" sz="3600" dirty="0"/>
              <a:t>and </a:t>
            </a:r>
            <a:r>
              <a:rPr lang="en-NZ" sz="3600" dirty="0" smtClean="0"/>
              <a:t>pasture </a:t>
            </a:r>
            <a:r>
              <a:rPr lang="en-NZ" sz="3600" dirty="0"/>
              <a:t>in regards to ‘cost’, ‘environmental impact’ and ‘animal welfare’</a:t>
            </a:r>
            <a:r>
              <a:rPr lang="en-NZ" sz="3600" b="1" dirty="0"/>
              <a:t>.  </a:t>
            </a:r>
            <a:r>
              <a:rPr lang="en-NZ" sz="3600" b="1" dirty="0" smtClean="0"/>
              <a:t>  </a:t>
            </a:r>
          </a:p>
          <a:p>
            <a:pPr marL="742950" lvl="0" indent="-742950">
              <a:buAutoNum type="arabicParenR"/>
            </a:pPr>
            <a:endParaRPr lang="en-NZ" sz="3600" b="1" dirty="0"/>
          </a:p>
          <a:p>
            <a:pPr marL="742950" lvl="0" indent="-742950">
              <a:buAutoNum type="arabicParenR"/>
            </a:pPr>
            <a:endParaRPr lang="en-NZ" sz="3600" b="1" dirty="0" smtClean="0"/>
          </a:p>
          <a:p>
            <a:pPr marL="742950" lvl="0" indent="-742950">
              <a:buAutoNum type="arabicParenR"/>
            </a:pPr>
            <a:endParaRPr lang="en-NZ" sz="3600" b="1" dirty="0"/>
          </a:p>
          <a:p>
            <a:pPr marL="742950" lvl="0" indent="-742950">
              <a:buAutoNum type="arabicParenR"/>
            </a:pPr>
            <a:endParaRPr lang="en-NZ" sz="3600" b="1" dirty="0" smtClean="0"/>
          </a:p>
          <a:p>
            <a:pPr marL="742950" lvl="0" indent="-742950">
              <a:buAutoNum type="arabicParenR"/>
            </a:pPr>
            <a:endParaRPr lang="en-NZ" sz="3600" b="1" dirty="0"/>
          </a:p>
          <a:p>
            <a:pPr marL="742950" lvl="0" indent="-742950">
              <a:buAutoNum type="arabicParenR"/>
            </a:pPr>
            <a:endParaRPr lang="en-NZ" sz="3600" b="1" dirty="0" smtClean="0"/>
          </a:p>
          <a:p>
            <a:pPr marL="742950" lvl="0" indent="-742950">
              <a:buAutoNum type="arabicParenR"/>
            </a:pPr>
            <a:endParaRPr lang="en-NZ" sz="3600" dirty="0" smtClean="0"/>
          </a:p>
          <a:p>
            <a:pPr marL="742950" lvl="0" indent="-742950">
              <a:buAutoNum type="arabicParenR"/>
            </a:pPr>
            <a:r>
              <a:rPr lang="en-NZ" sz="3600" dirty="0" smtClean="0"/>
              <a:t> Complete the two tasks on the “Feed </a:t>
            </a:r>
            <a:r>
              <a:rPr lang="en-NZ" sz="3600" dirty="0" err="1" smtClean="0"/>
              <a:t>Evaluation”handout</a:t>
            </a:r>
            <a:r>
              <a:rPr lang="en-NZ" sz="3600" dirty="0" smtClean="0"/>
              <a:t>.  </a:t>
            </a:r>
            <a:r>
              <a:rPr lang="en-NZ" sz="3600" b="1" dirty="0" smtClean="0"/>
              <a:t>        </a:t>
            </a:r>
            <a:endParaRPr lang="en-NZ" sz="3600" b="1" dirty="0" smtClean="0"/>
          </a:p>
          <a:p>
            <a:pPr marL="0" lvl="0" indent="0">
              <a:buNone/>
            </a:pPr>
            <a:endParaRPr lang="en-NZ" sz="3600" b="1" dirty="0" smtClean="0"/>
          </a:p>
          <a:p>
            <a:pPr marL="0" lvl="0" indent="0">
              <a:buNone/>
            </a:pPr>
            <a:endParaRPr lang="en-NZ" sz="3600" b="1" dirty="0"/>
          </a:p>
          <a:p>
            <a:pPr marL="0" lvl="0" indent="0">
              <a:buNone/>
            </a:pPr>
            <a:endParaRPr lang="en-NZ" sz="3600" b="1" dirty="0" smtClean="0"/>
          </a:p>
          <a:p>
            <a:pPr marL="0" lvl="0" indent="0">
              <a:buNone/>
            </a:pPr>
            <a:endParaRPr lang="en-NZ" sz="3600" b="1" dirty="0"/>
          </a:p>
          <a:p>
            <a:pPr marL="0" lvl="0" indent="0">
              <a:buNone/>
            </a:pPr>
            <a:r>
              <a:rPr lang="en-NZ" sz="3600" b="1" dirty="0" smtClean="0"/>
              <a:t>                                                     </a:t>
            </a:r>
          </a:p>
          <a:p>
            <a:pPr marL="0" lvl="0" indent="0">
              <a:buNone/>
            </a:pPr>
            <a:endParaRPr lang="en-NZ" sz="3600" b="1" dirty="0" smtClean="0"/>
          </a:p>
        </p:txBody>
      </p:sp>
      <p:graphicFrame>
        <p:nvGraphicFramePr>
          <p:cNvPr id="7" name="Table 6"/>
          <p:cNvGraphicFramePr>
            <a:graphicFrameLocks noGrp="1"/>
          </p:cNvGraphicFramePr>
          <p:nvPr>
            <p:extLst>
              <p:ext uri="{D42A27DB-BD31-4B8C-83A1-F6EECF244321}">
                <p14:modId xmlns:p14="http://schemas.microsoft.com/office/powerpoint/2010/main" val="2743698042"/>
              </p:ext>
            </p:extLst>
          </p:nvPr>
        </p:nvGraphicFramePr>
        <p:xfrm>
          <a:off x="4420149" y="7039621"/>
          <a:ext cx="14365734" cy="3261360"/>
        </p:xfrm>
        <a:graphic>
          <a:graphicData uri="http://schemas.openxmlformats.org/drawingml/2006/table">
            <a:tbl>
              <a:tblPr firstRow="1" firstCol="1" bandRow="1">
                <a:tableStyleId>{5C22544A-7EE6-4342-B048-85BDC9FD1C3A}</a:tableStyleId>
              </a:tblPr>
              <a:tblGrid>
                <a:gridCol w="3832031">
                  <a:extLst>
                    <a:ext uri="{9D8B030D-6E8A-4147-A177-3AD203B41FA5}">
                      <a16:colId xmlns:a16="http://schemas.microsoft.com/office/drawing/2014/main" val="2401440006"/>
                    </a:ext>
                  </a:extLst>
                </a:gridCol>
                <a:gridCol w="10533703">
                  <a:extLst>
                    <a:ext uri="{9D8B030D-6E8A-4147-A177-3AD203B41FA5}">
                      <a16:colId xmlns:a16="http://schemas.microsoft.com/office/drawing/2014/main" val="2856734089"/>
                    </a:ext>
                  </a:extLst>
                </a:gridCol>
              </a:tblGrid>
              <a:tr h="0">
                <a:tc>
                  <a:txBody>
                    <a:bodyPr/>
                    <a:lstStyle/>
                    <a:p>
                      <a:pPr>
                        <a:lnSpc>
                          <a:spcPct val="107000"/>
                        </a:lnSpc>
                        <a:spcAft>
                          <a:spcPts val="0"/>
                        </a:spcAft>
                      </a:pPr>
                      <a:r>
                        <a:rPr lang="en-NZ" sz="4000">
                          <a:solidFill>
                            <a:schemeClr val="tx2"/>
                          </a:solidFill>
                          <a:effectLst/>
                        </a:rPr>
                        <a:t> </a:t>
                      </a:r>
                      <a:endParaRPr lang="en-NZ" sz="4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NZ" sz="4000" dirty="0">
                          <a:solidFill>
                            <a:schemeClr val="tx2"/>
                          </a:solidFill>
                          <a:effectLst/>
                        </a:rPr>
                        <a:t>Differences Between Crops and Pasture</a:t>
                      </a:r>
                      <a:endParaRPr lang="en-NZ" sz="4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2270438"/>
                  </a:ext>
                </a:extLst>
              </a:tr>
              <a:tr h="0">
                <a:tc>
                  <a:txBody>
                    <a:bodyPr/>
                    <a:lstStyle/>
                    <a:p>
                      <a:pPr>
                        <a:lnSpc>
                          <a:spcPct val="107000"/>
                        </a:lnSpc>
                        <a:spcAft>
                          <a:spcPts val="0"/>
                        </a:spcAft>
                      </a:pPr>
                      <a:r>
                        <a:rPr lang="en-NZ" sz="4000">
                          <a:solidFill>
                            <a:schemeClr val="tx2"/>
                          </a:solidFill>
                          <a:effectLst/>
                        </a:rPr>
                        <a:t>Environmental Impact</a:t>
                      </a:r>
                      <a:endParaRPr lang="en-NZ" sz="4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4000" dirty="0">
                          <a:effectLst/>
                        </a:rPr>
                        <a:t> </a:t>
                      </a:r>
                      <a:endParaRPr lang="en-NZ"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786111"/>
                  </a:ext>
                </a:extLst>
              </a:tr>
              <a:tr h="0">
                <a:tc>
                  <a:txBody>
                    <a:bodyPr/>
                    <a:lstStyle/>
                    <a:p>
                      <a:pPr>
                        <a:lnSpc>
                          <a:spcPct val="107000"/>
                        </a:lnSpc>
                        <a:spcAft>
                          <a:spcPts val="0"/>
                        </a:spcAft>
                      </a:pPr>
                      <a:r>
                        <a:rPr lang="en-NZ" sz="4000">
                          <a:solidFill>
                            <a:schemeClr val="tx2"/>
                          </a:solidFill>
                          <a:effectLst/>
                        </a:rPr>
                        <a:t>Animal Welfare</a:t>
                      </a:r>
                      <a:endParaRPr lang="en-NZ" sz="4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4000" dirty="0">
                          <a:effectLst/>
                        </a:rPr>
                        <a:t> </a:t>
                      </a:r>
                      <a:endParaRPr lang="en-NZ"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630280"/>
                  </a:ext>
                </a:extLst>
              </a:tr>
              <a:tr h="0">
                <a:tc>
                  <a:txBody>
                    <a:bodyPr/>
                    <a:lstStyle/>
                    <a:p>
                      <a:pPr>
                        <a:lnSpc>
                          <a:spcPct val="107000"/>
                        </a:lnSpc>
                        <a:spcAft>
                          <a:spcPts val="0"/>
                        </a:spcAft>
                      </a:pPr>
                      <a:r>
                        <a:rPr lang="en-NZ" sz="4000" dirty="0">
                          <a:solidFill>
                            <a:schemeClr val="tx2"/>
                          </a:solidFill>
                          <a:effectLst/>
                        </a:rPr>
                        <a:t>Cost </a:t>
                      </a:r>
                      <a:endParaRPr lang="en-NZ" sz="4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4000" dirty="0">
                          <a:effectLst/>
                        </a:rPr>
                        <a:t> </a:t>
                      </a:r>
                      <a:endParaRPr lang="en-NZ"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923994"/>
                  </a:ext>
                </a:extLst>
              </a:tr>
            </a:tbl>
          </a:graphicData>
        </a:graphic>
      </p:graphicFrame>
    </p:spTree>
    <p:extLst>
      <p:ext uri="{BB962C8B-B14F-4D97-AF65-F5344CB8AC3E}">
        <p14:creationId xmlns:p14="http://schemas.microsoft.com/office/powerpoint/2010/main" val="4248717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604" y="202539"/>
            <a:ext cx="22610385" cy="2651125"/>
          </a:xfrm>
        </p:spPr>
        <p:txBody>
          <a:bodyPr/>
          <a:lstStyle/>
          <a:p>
            <a:pPr algn="ctr"/>
            <a:r>
              <a:rPr lang="en-NZ" b="1" dirty="0" smtClean="0">
                <a:solidFill>
                  <a:schemeClr val="tx2"/>
                </a:solidFill>
              </a:rPr>
              <a:t>Close: </a:t>
            </a:r>
            <a:r>
              <a:rPr lang="en-NZ" sz="4400" dirty="0" smtClean="0"/>
              <a:t>Look at the following pictures, can you identify the different types of feed.</a:t>
            </a:r>
            <a:br>
              <a:rPr lang="en-NZ" sz="4400" dirty="0" smtClean="0"/>
            </a:br>
            <a:r>
              <a:rPr lang="en-NZ" sz="4400" b="1" dirty="0" smtClean="0">
                <a:solidFill>
                  <a:schemeClr val="tx2"/>
                </a:solidFill>
              </a:rPr>
              <a:t>Options: </a:t>
            </a:r>
            <a:r>
              <a:rPr lang="en-NZ" sz="4400" b="1" dirty="0" smtClean="0"/>
              <a:t>Oats, Kale, Maize, Hay, Lucerne, Swedes, Silage, Pasture  </a:t>
            </a:r>
            <a:r>
              <a:rPr lang="en-NZ" dirty="0" smtClean="0"/>
              <a:t/>
            </a:r>
            <a:br>
              <a:rPr lang="en-NZ" dirty="0" smtClean="0"/>
            </a:br>
            <a:endParaRPr lang="en-NZ" dirty="0"/>
          </a:p>
        </p:txBody>
      </p:sp>
      <p:pic>
        <p:nvPicPr>
          <p:cNvPr id="4" name="Picture 2" descr="Keeping your eye on the bale | Farming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71" y="2871406"/>
            <a:ext cx="6096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2 Freshly Baled Round Hay Bales Photograph by James BO Insog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0428" y="7872032"/>
            <a:ext cx="6393086" cy="42620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to grow Swedes, or rutabaga: a most dangerous vegetabl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171" y="7847839"/>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rops - DairyN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2502" y="3381375"/>
            <a:ext cx="4895508" cy="36716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itan 5 Lucer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8920" y="7827348"/>
            <a:ext cx="3313552" cy="44169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ll articles about maize crop nutrition | Yara New Zea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4181" y="8772270"/>
            <a:ext cx="6222321" cy="345684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aieri farmers reckon their kale can't fail | Otago Daily Times Online New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3826" y="2135791"/>
            <a:ext cx="4724400" cy="629602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ips for understanding your farm's pasture health - thisNZli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58014" y="2663558"/>
            <a:ext cx="5905500" cy="3933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5171" y="2230290"/>
            <a:ext cx="1124404" cy="646780"/>
          </a:xfrm>
          <a:prstGeom prst="rect">
            <a:avLst/>
          </a:prstGeom>
          <a:noFill/>
        </p:spPr>
        <p:txBody>
          <a:bodyPr wrap="square" rtlCol="0">
            <a:spAutoFit/>
          </a:bodyPr>
          <a:lstStyle/>
          <a:p>
            <a:r>
              <a:rPr lang="en-NZ" b="1" dirty="0" smtClean="0">
                <a:solidFill>
                  <a:schemeClr val="tx2"/>
                </a:solidFill>
              </a:rPr>
              <a:t>A)</a:t>
            </a:r>
            <a:endParaRPr lang="en-NZ" b="1" dirty="0">
              <a:solidFill>
                <a:schemeClr val="tx2"/>
              </a:solidFill>
            </a:endParaRPr>
          </a:p>
        </p:txBody>
      </p:sp>
      <p:sp>
        <p:nvSpPr>
          <p:cNvPr id="13" name="TextBox 12"/>
          <p:cNvSpPr txBox="1"/>
          <p:nvPr/>
        </p:nvSpPr>
        <p:spPr>
          <a:xfrm>
            <a:off x="529429" y="7244601"/>
            <a:ext cx="1124404" cy="646780"/>
          </a:xfrm>
          <a:prstGeom prst="rect">
            <a:avLst/>
          </a:prstGeom>
          <a:noFill/>
        </p:spPr>
        <p:txBody>
          <a:bodyPr wrap="square" rtlCol="0">
            <a:spAutoFit/>
          </a:bodyPr>
          <a:lstStyle/>
          <a:p>
            <a:r>
              <a:rPr lang="en-NZ" b="1" dirty="0" smtClean="0">
                <a:solidFill>
                  <a:schemeClr val="tx2"/>
                </a:solidFill>
              </a:rPr>
              <a:t>E)</a:t>
            </a:r>
            <a:endParaRPr lang="en-NZ" b="1" dirty="0">
              <a:solidFill>
                <a:schemeClr val="tx2"/>
              </a:solidFill>
            </a:endParaRPr>
          </a:p>
        </p:txBody>
      </p:sp>
      <p:sp>
        <p:nvSpPr>
          <p:cNvPr id="14" name="TextBox 13"/>
          <p:cNvSpPr txBox="1"/>
          <p:nvPr/>
        </p:nvSpPr>
        <p:spPr>
          <a:xfrm>
            <a:off x="6932385" y="2680591"/>
            <a:ext cx="1124404" cy="646780"/>
          </a:xfrm>
          <a:prstGeom prst="rect">
            <a:avLst/>
          </a:prstGeom>
          <a:noFill/>
        </p:spPr>
        <p:txBody>
          <a:bodyPr wrap="square" rtlCol="0">
            <a:spAutoFit/>
          </a:bodyPr>
          <a:lstStyle/>
          <a:p>
            <a:r>
              <a:rPr lang="en-NZ" b="1" dirty="0">
                <a:solidFill>
                  <a:schemeClr val="tx2"/>
                </a:solidFill>
              </a:rPr>
              <a:t>B</a:t>
            </a:r>
            <a:r>
              <a:rPr lang="en-NZ" b="1" dirty="0" smtClean="0">
                <a:solidFill>
                  <a:schemeClr val="tx2"/>
                </a:solidFill>
              </a:rPr>
              <a:t>)</a:t>
            </a:r>
            <a:endParaRPr lang="en-NZ" b="1" dirty="0">
              <a:solidFill>
                <a:schemeClr val="tx2"/>
              </a:solidFill>
            </a:endParaRPr>
          </a:p>
        </p:txBody>
      </p:sp>
      <p:sp>
        <p:nvSpPr>
          <p:cNvPr id="15" name="TextBox 14"/>
          <p:cNvSpPr txBox="1"/>
          <p:nvPr/>
        </p:nvSpPr>
        <p:spPr>
          <a:xfrm>
            <a:off x="12134964" y="2210688"/>
            <a:ext cx="1124404" cy="646780"/>
          </a:xfrm>
          <a:prstGeom prst="rect">
            <a:avLst/>
          </a:prstGeom>
          <a:noFill/>
        </p:spPr>
        <p:txBody>
          <a:bodyPr wrap="square" rtlCol="0">
            <a:spAutoFit/>
          </a:bodyPr>
          <a:lstStyle/>
          <a:p>
            <a:r>
              <a:rPr lang="en-NZ" b="1" dirty="0">
                <a:solidFill>
                  <a:schemeClr val="tx2"/>
                </a:solidFill>
              </a:rPr>
              <a:t>C</a:t>
            </a:r>
            <a:r>
              <a:rPr lang="en-NZ" b="1" dirty="0" smtClean="0">
                <a:solidFill>
                  <a:schemeClr val="tx2"/>
                </a:solidFill>
              </a:rPr>
              <a:t>)</a:t>
            </a:r>
            <a:endParaRPr lang="en-NZ" b="1" dirty="0">
              <a:solidFill>
                <a:schemeClr val="tx2"/>
              </a:solidFill>
            </a:endParaRPr>
          </a:p>
        </p:txBody>
      </p:sp>
      <p:sp>
        <p:nvSpPr>
          <p:cNvPr id="16" name="TextBox 15"/>
          <p:cNvSpPr txBox="1"/>
          <p:nvPr/>
        </p:nvSpPr>
        <p:spPr>
          <a:xfrm>
            <a:off x="17932630" y="2016778"/>
            <a:ext cx="1124404" cy="646780"/>
          </a:xfrm>
          <a:prstGeom prst="rect">
            <a:avLst/>
          </a:prstGeom>
          <a:noFill/>
        </p:spPr>
        <p:txBody>
          <a:bodyPr wrap="square" rtlCol="0">
            <a:spAutoFit/>
          </a:bodyPr>
          <a:lstStyle/>
          <a:p>
            <a:r>
              <a:rPr lang="en-NZ" b="1" dirty="0">
                <a:solidFill>
                  <a:schemeClr val="tx2"/>
                </a:solidFill>
              </a:rPr>
              <a:t>D</a:t>
            </a:r>
            <a:r>
              <a:rPr lang="en-NZ" b="1" dirty="0" smtClean="0">
                <a:solidFill>
                  <a:schemeClr val="tx2"/>
                </a:solidFill>
              </a:rPr>
              <a:t>)</a:t>
            </a:r>
            <a:endParaRPr lang="en-NZ" b="1" dirty="0">
              <a:solidFill>
                <a:schemeClr val="tx2"/>
              </a:solidFill>
            </a:endParaRPr>
          </a:p>
        </p:txBody>
      </p:sp>
      <p:sp>
        <p:nvSpPr>
          <p:cNvPr id="17" name="TextBox 16"/>
          <p:cNvSpPr txBox="1"/>
          <p:nvPr/>
        </p:nvSpPr>
        <p:spPr>
          <a:xfrm>
            <a:off x="17522828" y="7199309"/>
            <a:ext cx="1124404" cy="646780"/>
          </a:xfrm>
          <a:prstGeom prst="rect">
            <a:avLst/>
          </a:prstGeom>
          <a:noFill/>
        </p:spPr>
        <p:txBody>
          <a:bodyPr wrap="square" rtlCol="0">
            <a:spAutoFit/>
          </a:bodyPr>
          <a:lstStyle/>
          <a:p>
            <a:r>
              <a:rPr lang="en-NZ" b="1" dirty="0">
                <a:solidFill>
                  <a:schemeClr val="tx2"/>
                </a:solidFill>
              </a:rPr>
              <a:t>H</a:t>
            </a:r>
            <a:r>
              <a:rPr lang="en-NZ" b="1" dirty="0" smtClean="0">
                <a:solidFill>
                  <a:schemeClr val="tx2"/>
                </a:solidFill>
              </a:rPr>
              <a:t>)</a:t>
            </a:r>
            <a:endParaRPr lang="en-NZ" b="1" dirty="0">
              <a:solidFill>
                <a:schemeClr val="tx2"/>
              </a:solidFill>
            </a:endParaRPr>
          </a:p>
        </p:txBody>
      </p:sp>
      <p:sp>
        <p:nvSpPr>
          <p:cNvPr id="18" name="TextBox 17"/>
          <p:cNvSpPr txBox="1"/>
          <p:nvPr/>
        </p:nvSpPr>
        <p:spPr>
          <a:xfrm>
            <a:off x="10129839" y="8108427"/>
            <a:ext cx="1124404" cy="646780"/>
          </a:xfrm>
          <a:prstGeom prst="rect">
            <a:avLst/>
          </a:prstGeom>
          <a:noFill/>
        </p:spPr>
        <p:txBody>
          <a:bodyPr wrap="square" rtlCol="0">
            <a:spAutoFit/>
          </a:bodyPr>
          <a:lstStyle/>
          <a:p>
            <a:r>
              <a:rPr lang="en-NZ" b="1" dirty="0">
                <a:solidFill>
                  <a:schemeClr val="tx2"/>
                </a:solidFill>
              </a:rPr>
              <a:t>G</a:t>
            </a:r>
            <a:r>
              <a:rPr lang="en-NZ" b="1" dirty="0" smtClean="0">
                <a:solidFill>
                  <a:schemeClr val="tx2"/>
                </a:solidFill>
              </a:rPr>
              <a:t>)</a:t>
            </a:r>
            <a:endParaRPr lang="en-NZ" b="1" dirty="0">
              <a:solidFill>
                <a:schemeClr val="tx2"/>
              </a:solidFill>
            </a:endParaRPr>
          </a:p>
        </p:txBody>
      </p:sp>
      <p:sp>
        <p:nvSpPr>
          <p:cNvPr id="19" name="TextBox 18"/>
          <p:cNvSpPr txBox="1"/>
          <p:nvPr/>
        </p:nvSpPr>
        <p:spPr>
          <a:xfrm>
            <a:off x="5629728" y="7176685"/>
            <a:ext cx="1124404" cy="646780"/>
          </a:xfrm>
          <a:prstGeom prst="rect">
            <a:avLst/>
          </a:prstGeom>
          <a:noFill/>
        </p:spPr>
        <p:txBody>
          <a:bodyPr wrap="square" rtlCol="0">
            <a:spAutoFit/>
          </a:bodyPr>
          <a:lstStyle/>
          <a:p>
            <a:r>
              <a:rPr lang="en-NZ" b="1" dirty="0">
                <a:solidFill>
                  <a:schemeClr val="tx2"/>
                </a:solidFill>
              </a:rPr>
              <a:t>F</a:t>
            </a:r>
            <a:r>
              <a:rPr lang="en-NZ" b="1" dirty="0" smtClean="0">
                <a:solidFill>
                  <a:schemeClr val="tx2"/>
                </a:solidFill>
              </a:rPr>
              <a:t>)</a:t>
            </a:r>
            <a:endParaRPr lang="en-NZ" b="1" dirty="0">
              <a:solidFill>
                <a:schemeClr val="tx2"/>
              </a:solidFill>
            </a:endParaRPr>
          </a:p>
        </p:txBody>
      </p:sp>
    </p:spTree>
    <p:extLst>
      <p:ext uri="{BB962C8B-B14F-4D97-AF65-F5344CB8AC3E}">
        <p14:creationId xmlns:p14="http://schemas.microsoft.com/office/powerpoint/2010/main" val="1587349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9818935"/>
              </p:ext>
            </p:extLst>
          </p:nvPr>
        </p:nvGraphicFramePr>
        <p:xfrm>
          <a:off x="6845967" y="2450719"/>
          <a:ext cx="9541044" cy="5181479"/>
        </p:xfrm>
        <a:graphic>
          <a:graphicData uri="http://schemas.openxmlformats.org/drawingml/2006/table">
            <a:tbl>
              <a:tblPr firstRow="1" bandRow="1">
                <a:tableStyleId>{5C22544A-7EE6-4342-B048-85BDC9FD1C3A}</a:tableStyleId>
              </a:tblPr>
              <a:tblGrid>
                <a:gridCol w="2532961">
                  <a:extLst>
                    <a:ext uri="{9D8B030D-6E8A-4147-A177-3AD203B41FA5}">
                      <a16:colId xmlns:a16="http://schemas.microsoft.com/office/drawing/2014/main" val="3279003557"/>
                    </a:ext>
                  </a:extLst>
                </a:gridCol>
                <a:gridCol w="7008083">
                  <a:extLst>
                    <a:ext uri="{9D8B030D-6E8A-4147-A177-3AD203B41FA5}">
                      <a16:colId xmlns:a16="http://schemas.microsoft.com/office/drawing/2014/main" val="559216373"/>
                    </a:ext>
                  </a:extLst>
                </a:gridCol>
              </a:tblGrid>
              <a:tr h="548519">
                <a:tc>
                  <a:txBody>
                    <a:bodyPr/>
                    <a:lstStyle/>
                    <a:p>
                      <a:endParaRPr lang="en-NZ" sz="2400" b="1" dirty="0">
                        <a:solidFill>
                          <a:srgbClr val="2E2E2F"/>
                        </a:solidFill>
                      </a:endParaRPr>
                    </a:p>
                  </a:txBody>
                  <a:tcPr/>
                </a:tc>
                <a:tc>
                  <a:txBody>
                    <a:bodyPr/>
                    <a:lstStyle/>
                    <a:p>
                      <a:endParaRPr lang="en-NZ" sz="2400" b="1" dirty="0">
                        <a:solidFill>
                          <a:srgbClr val="2E2E2F"/>
                        </a:solidFill>
                      </a:endParaRPr>
                    </a:p>
                  </a:txBody>
                  <a:tcPr/>
                </a:tc>
                <a:extLst>
                  <a:ext uri="{0D108BD9-81ED-4DB2-BD59-A6C34878D82A}">
                    <a16:rowId xmlns:a16="http://schemas.microsoft.com/office/drawing/2014/main" val="3502894602"/>
                  </a:ext>
                </a:extLst>
              </a:tr>
              <a:tr h="548519">
                <a:tc>
                  <a:txBody>
                    <a:bodyPr/>
                    <a:lstStyle/>
                    <a:p>
                      <a:r>
                        <a:rPr lang="en-NZ" sz="3200" b="0" dirty="0" smtClean="0"/>
                        <a:t>A</a:t>
                      </a:r>
                      <a:endParaRPr lang="en-NZ" sz="3200" b="0" dirty="0"/>
                    </a:p>
                  </a:txBody>
                  <a:tcPr/>
                </a:tc>
                <a:tc>
                  <a:txBody>
                    <a:bodyPr/>
                    <a:lstStyle/>
                    <a:p>
                      <a:r>
                        <a:rPr lang="en-NZ" sz="3200" b="0" dirty="0" smtClean="0"/>
                        <a:t>Silage</a:t>
                      </a:r>
                      <a:endParaRPr lang="en-NZ" sz="3200" b="0" dirty="0"/>
                    </a:p>
                  </a:txBody>
                  <a:tcPr/>
                </a:tc>
                <a:extLst>
                  <a:ext uri="{0D108BD9-81ED-4DB2-BD59-A6C34878D82A}">
                    <a16:rowId xmlns:a16="http://schemas.microsoft.com/office/drawing/2014/main" val="2591596286"/>
                  </a:ext>
                </a:extLst>
              </a:tr>
              <a:tr h="548519">
                <a:tc>
                  <a:txBody>
                    <a:bodyPr/>
                    <a:lstStyle/>
                    <a:p>
                      <a:r>
                        <a:rPr lang="en-NZ" sz="3200" dirty="0" smtClean="0"/>
                        <a:t>B</a:t>
                      </a:r>
                      <a:endParaRPr lang="en-NZ" sz="3200" b="1" dirty="0"/>
                    </a:p>
                  </a:txBody>
                  <a:tcPr/>
                </a:tc>
                <a:tc>
                  <a:txBody>
                    <a:bodyPr/>
                    <a:lstStyle/>
                    <a:p>
                      <a:r>
                        <a:rPr lang="en-NZ" sz="3200" dirty="0" smtClean="0"/>
                        <a:t>Oats</a:t>
                      </a:r>
                      <a:endParaRPr lang="en-NZ" sz="3200" b="1" dirty="0"/>
                    </a:p>
                  </a:txBody>
                  <a:tcPr/>
                </a:tc>
                <a:extLst>
                  <a:ext uri="{0D108BD9-81ED-4DB2-BD59-A6C34878D82A}">
                    <a16:rowId xmlns:a16="http://schemas.microsoft.com/office/drawing/2014/main" val="570308295"/>
                  </a:ext>
                </a:extLst>
              </a:tr>
              <a:tr h="548519">
                <a:tc>
                  <a:txBody>
                    <a:bodyPr/>
                    <a:lstStyle/>
                    <a:p>
                      <a:r>
                        <a:rPr lang="en-NZ" sz="3200" dirty="0" smtClean="0"/>
                        <a:t>C</a:t>
                      </a:r>
                      <a:endParaRPr lang="en-NZ" sz="3200" b="1" dirty="0"/>
                    </a:p>
                  </a:txBody>
                  <a:tcPr/>
                </a:tc>
                <a:tc>
                  <a:txBody>
                    <a:bodyPr/>
                    <a:lstStyle/>
                    <a:p>
                      <a:r>
                        <a:rPr lang="en-NZ" sz="3200" dirty="0" smtClean="0"/>
                        <a:t>Kale</a:t>
                      </a:r>
                      <a:endParaRPr lang="en-NZ" sz="3200" b="1" dirty="0"/>
                    </a:p>
                  </a:txBody>
                  <a:tcPr/>
                </a:tc>
                <a:extLst>
                  <a:ext uri="{0D108BD9-81ED-4DB2-BD59-A6C34878D82A}">
                    <a16:rowId xmlns:a16="http://schemas.microsoft.com/office/drawing/2014/main" val="2113081026"/>
                  </a:ext>
                </a:extLst>
              </a:tr>
              <a:tr h="548519">
                <a:tc>
                  <a:txBody>
                    <a:bodyPr/>
                    <a:lstStyle/>
                    <a:p>
                      <a:r>
                        <a:rPr lang="en-NZ" sz="3200" dirty="0" smtClean="0"/>
                        <a:t>D</a:t>
                      </a:r>
                      <a:endParaRPr lang="en-NZ" sz="3200" b="1" dirty="0"/>
                    </a:p>
                  </a:txBody>
                  <a:tcPr/>
                </a:tc>
                <a:tc>
                  <a:txBody>
                    <a:bodyPr/>
                    <a:lstStyle/>
                    <a:p>
                      <a:r>
                        <a:rPr lang="en-NZ" sz="3200" dirty="0" smtClean="0"/>
                        <a:t>Grass (Ryegrass</a:t>
                      </a:r>
                      <a:r>
                        <a:rPr lang="en-NZ" sz="3200" baseline="0" dirty="0" smtClean="0"/>
                        <a:t> and Clover mix)</a:t>
                      </a:r>
                      <a:endParaRPr lang="en-NZ" sz="3200" b="1" dirty="0"/>
                    </a:p>
                  </a:txBody>
                  <a:tcPr/>
                </a:tc>
                <a:extLst>
                  <a:ext uri="{0D108BD9-81ED-4DB2-BD59-A6C34878D82A}">
                    <a16:rowId xmlns:a16="http://schemas.microsoft.com/office/drawing/2014/main" val="1525637242"/>
                  </a:ext>
                </a:extLst>
              </a:tr>
              <a:tr h="548519">
                <a:tc>
                  <a:txBody>
                    <a:bodyPr/>
                    <a:lstStyle/>
                    <a:p>
                      <a:r>
                        <a:rPr lang="en-NZ" sz="3200" dirty="0" smtClean="0"/>
                        <a:t>E</a:t>
                      </a:r>
                      <a:endParaRPr lang="en-NZ" sz="3200" b="1" dirty="0"/>
                    </a:p>
                  </a:txBody>
                  <a:tcPr/>
                </a:tc>
                <a:tc>
                  <a:txBody>
                    <a:bodyPr/>
                    <a:lstStyle/>
                    <a:p>
                      <a:r>
                        <a:rPr lang="en-NZ" sz="3200" dirty="0" smtClean="0"/>
                        <a:t>Swedes</a:t>
                      </a:r>
                      <a:endParaRPr lang="en-NZ" sz="3200" b="1" dirty="0"/>
                    </a:p>
                  </a:txBody>
                  <a:tcPr/>
                </a:tc>
                <a:extLst>
                  <a:ext uri="{0D108BD9-81ED-4DB2-BD59-A6C34878D82A}">
                    <a16:rowId xmlns:a16="http://schemas.microsoft.com/office/drawing/2014/main" val="4211406882"/>
                  </a:ext>
                </a:extLst>
              </a:tr>
              <a:tr h="548519">
                <a:tc>
                  <a:txBody>
                    <a:bodyPr/>
                    <a:lstStyle/>
                    <a:p>
                      <a:r>
                        <a:rPr lang="en-NZ" sz="3200" dirty="0" smtClean="0"/>
                        <a:t>F</a:t>
                      </a:r>
                      <a:endParaRPr lang="en-NZ" sz="3200" b="1" dirty="0"/>
                    </a:p>
                  </a:txBody>
                  <a:tcPr/>
                </a:tc>
                <a:tc>
                  <a:txBody>
                    <a:bodyPr/>
                    <a:lstStyle/>
                    <a:p>
                      <a:r>
                        <a:rPr lang="en-NZ" sz="3200" dirty="0" smtClean="0"/>
                        <a:t>Lucerne</a:t>
                      </a:r>
                      <a:endParaRPr lang="en-NZ" sz="3200" b="1" dirty="0"/>
                    </a:p>
                  </a:txBody>
                  <a:tcPr/>
                </a:tc>
                <a:extLst>
                  <a:ext uri="{0D108BD9-81ED-4DB2-BD59-A6C34878D82A}">
                    <a16:rowId xmlns:a16="http://schemas.microsoft.com/office/drawing/2014/main" val="837194887"/>
                  </a:ext>
                </a:extLst>
              </a:tr>
              <a:tr h="548519">
                <a:tc>
                  <a:txBody>
                    <a:bodyPr/>
                    <a:lstStyle/>
                    <a:p>
                      <a:r>
                        <a:rPr lang="en-NZ" sz="3200" dirty="0" smtClean="0"/>
                        <a:t>G</a:t>
                      </a:r>
                      <a:endParaRPr lang="en-NZ" sz="3200" b="1" dirty="0"/>
                    </a:p>
                  </a:txBody>
                  <a:tcPr/>
                </a:tc>
                <a:tc>
                  <a:txBody>
                    <a:bodyPr/>
                    <a:lstStyle/>
                    <a:p>
                      <a:r>
                        <a:rPr lang="en-NZ" sz="3200" dirty="0" smtClean="0"/>
                        <a:t>Maize</a:t>
                      </a:r>
                      <a:endParaRPr lang="en-NZ" sz="3200" b="1" dirty="0"/>
                    </a:p>
                  </a:txBody>
                  <a:tcPr/>
                </a:tc>
                <a:extLst>
                  <a:ext uri="{0D108BD9-81ED-4DB2-BD59-A6C34878D82A}">
                    <a16:rowId xmlns:a16="http://schemas.microsoft.com/office/drawing/2014/main" val="3153161041"/>
                  </a:ext>
                </a:extLst>
              </a:tr>
              <a:tr h="548519">
                <a:tc>
                  <a:txBody>
                    <a:bodyPr/>
                    <a:lstStyle/>
                    <a:p>
                      <a:r>
                        <a:rPr lang="en-NZ" sz="3200" dirty="0" smtClean="0"/>
                        <a:t>H</a:t>
                      </a:r>
                      <a:endParaRPr lang="en-NZ" sz="3200" b="1" dirty="0"/>
                    </a:p>
                  </a:txBody>
                  <a:tcPr/>
                </a:tc>
                <a:tc>
                  <a:txBody>
                    <a:bodyPr/>
                    <a:lstStyle/>
                    <a:p>
                      <a:r>
                        <a:rPr lang="en-NZ" sz="3200" dirty="0" smtClean="0"/>
                        <a:t>Hay</a:t>
                      </a:r>
                      <a:endParaRPr lang="en-NZ" sz="3200" b="1" dirty="0"/>
                    </a:p>
                  </a:txBody>
                  <a:tcPr/>
                </a:tc>
                <a:extLst>
                  <a:ext uri="{0D108BD9-81ED-4DB2-BD59-A6C34878D82A}">
                    <a16:rowId xmlns:a16="http://schemas.microsoft.com/office/drawing/2014/main" val="2261854541"/>
                  </a:ext>
                </a:extLst>
              </a:tr>
            </a:tbl>
          </a:graphicData>
        </a:graphic>
      </p:graphicFrame>
      <p:sp>
        <p:nvSpPr>
          <p:cNvPr id="3" name="Text Placeholder 2"/>
          <p:cNvSpPr>
            <a:spLocks noGrp="1"/>
          </p:cNvSpPr>
          <p:nvPr>
            <p:ph type="body" sz="quarter" idx="10"/>
          </p:nvPr>
        </p:nvSpPr>
        <p:spPr>
          <a:xfrm>
            <a:off x="2514598" y="1579760"/>
            <a:ext cx="17029049" cy="1452198"/>
          </a:xfrm>
          <a:solidFill>
            <a:schemeClr val="tx2"/>
          </a:solidFill>
        </p:spPr>
        <p:txBody>
          <a:bodyPr/>
          <a:lstStyle/>
          <a:p>
            <a:pPr algn="ctr"/>
            <a:r>
              <a:rPr lang="en-NZ" dirty="0" smtClean="0"/>
              <a:t>Answers</a:t>
            </a:r>
            <a:endParaRPr lang="en-NZ" dirty="0"/>
          </a:p>
        </p:txBody>
      </p:sp>
    </p:spTree>
    <p:extLst>
      <p:ext uri="{BB962C8B-B14F-4D97-AF65-F5344CB8AC3E}">
        <p14:creationId xmlns:p14="http://schemas.microsoft.com/office/powerpoint/2010/main" val="1789106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5640" y="2201763"/>
            <a:ext cx="21031200" cy="10479522"/>
          </a:xfrm>
        </p:spPr>
        <p:txBody>
          <a:bodyPr/>
          <a:lstStyle/>
          <a:p>
            <a:r>
              <a:rPr lang="en-NZ" sz="4400" dirty="0" smtClean="0">
                <a:latin typeface="Arial" panose="020B0604020202020204" pitchFamily="34" charset="0"/>
                <a:cs typeface="Arial" panose="020B0604020202020204" pitchFamily="34" charset="0"/>
                <a:hlinkClick r:id="rId2"/>
              </a:rPr>
              <a:t>https://money.cnn.com/2012/10/10/news/economy/farmers-cows-candy-feed/</a:t>
            </a:r>
            <a:r>
              <a:rPr lang="en-NZ" sz="4400" dirty="0" smtClean="0">
                <a:latin typeface="Arial" panose="020B0604020202020204" pitchFamily="34" charset="0"/>
                <a:cs typeface="Arial" panose="020B0604020202020204" pitchFamily="34" charset="0"/>
              </a:rPr>
              <a:t> </a:t>
            </a:r>
            <a:endParaRPr lang="en-NZ" sz="44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158129" y="555170"/>
            <a:ext cx="22633734" cy="1478031"/>
          </a:xfrm>
        </p:spPr>
        <p:txBody>
          <a:bodyPr>
            <a:noAutofit/>
          </a:bodyPr>
          <a:lstStyle/>
          <a:p>
            <a:pPr algn="ctr"/>
            <a:r>
              <a:rPr lang="en-NZ" b="1" dirty="0"/>
              <a:t>Kentucky cows chow down on candy (2012)</a:t>
            </a:r>
            <a:r>
              <a:rPr lang="en-NZ" sz="7200" dirty="0">
                <a:latin typeface="Arial Black" panose="020B0A04020102020204" pitchFamily="34" charset="0"/>
              </a:rPr>
              <a:t/>
            </a:r>
            <a:br>
              <a:rPr lang="en-NZ" sz="7200" dirty="0">
                <a:latin typeface="Arial Black" panose="020B0A04020102020204" pitchFamily="34" charset="0"/>
              </a:rPr>
            </a:br>
            <a:endParaRPr lang="en-NZ" sz="5600" b="1" dirty="0">
              <a:latin typeface="Arial Black" panose="020B0A04020102020204" pitchFamily="34" charset="0"/>
            </a:endParaRPr>
          </a:p>
        </p:txBody>
      </p:sp>
      <p:pic>
        <p:nvPicPr>
          <p:cNvPr id="2050" name="Picture 2" descr="smarties confectionery len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474" y="3489913"/>
            <a:ext cx="12278560" cy="8185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262853" y="4413290"/>
            <a:ext cx="9529010" cy="4832092"/>
          </a:xfrm>
          <a:prstGeom prst="rect">
            <a:avLst/>
          </a:prstGeom>
          <a:noFill/>
        </p:spPr>
        <p:txBody>
          <a:bodyPr wrap="square" rtlCol="0">
            <a:spAutoFit/>
          </a:bodyPr>
          <a:lstStyle/>
          <a:p>
            <a:r>
              <a:rPr lang="en-NZ" sz="4400" dirty="0" smtClean="0">
                <a:latin typeface="Arial" panose="020B0604020202020204" pitchFamily="34" charset="0"/>
                <a:cs typeface="Arial" panose="020B0604020202020204" pitchFamily="34" charset="0"/>
              </a:rPr>
              <a:t> </a:t>
            </a:r>
            <a:endParaRPr lang="en-NZ" sz="4400" dirty="0">
              <a:latin typeface="Arial" panose="020B0604020202020204" pitchFamily="34" charset="0"/>
              <a:cs typeface="Arial" panose="020B0604020202020204" pitchFamily="34" charset="0"/>
            </a:endParaRPr>
          </a:p>
          <a:p>
            <a:r>
              <a:rPr lang="en-NZ" sz="4400" dirty="0">
                <a:latin typeface="Arial" panose="020B0604020202020204" pitchFamily="34" charset="0"/>
                <a:cs typeface="Arial" panose="020B0604020202020204" pitchFamily="34" charset="0"/>
              </a:rPr>
              <a:t>For each statement, place a tick in either the “agree” or disagree column. </a:t>
            </a:r>
          </a:p>
          <a:p>
            <a:endParaRPr lang="en-NZ" sz="4400" dirty="0">
              <a:latin typeface="Arial" panose="020B0604020202020204" pitchFamily="34" charset="0"/>
              <a:cs typeface="Arial" panose="020B0604020202020204" pitchFamily="34" charset="0"/>
            </a:endParaRPr>
          </a:p>
          <a:p>
            <a:r>
              <a:rPr lang="en-NZ" sz="4400" dirty="0">
                <a:latin typeface="Arial" panose="020B0604020202020204" pitchFamily="34" charset="0"/>
                <a:cs typeface="Arial" panose="020B0604020202020204" pitchFamily="34" charset="0"/>
              </a:rPr>
              <a:t>Be prepared to support and defend your opinions with specific examples. </a:t>
            </a:r>
          </a:p>
        </p:txBody>
      </p:sp>
    </p:spTree>
    <p:extLst>
      <p:ext uri="{BB962C8B-B14F-4D97-AF65-F5344CB8AC3E}">
        <p14:creationId xmlns:p14="http://schemas.microsoft.com/office/powerpoint/2010/main" val="3091493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4"/>
            <a:ext cx="20192873" cy="1196517"/>
          </a:xfrm>
        </p:spPr>
        <p:txBody>
          <a:bodyPr/>
          <a:lstStyle/>
          <a:p>
            <a:r>
              <a:rPr lang="en-NZ" b="1" dirty="0" smtClean="0"/>
              <a:t>Starter: </a:t>
            </a:r>
            <a:r>
              <a:rPr lang="en-NZ" dirty="0" smtClean="0"/>
              <a:t>Look at the following statements and tick agree or disagree…</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8872158"/>
              </p:ext>
            </p:extLst>
          </p:nvPr>
        </p:nvGraphicFramePr>
        <p:xfrm>
          <a:off x="1260411" y="3089727"/>
          <a:ext cx="21410019" cy="5191760"/>
        </p:xfrm>
        <a:graphic>
          <a:graphicData uri="http://schemas.openxmlformats.org/drawingml/2006/table">
            <a:tbl>
              <a:tblPr firstRow="1" bandRow="1">
                <a:tableStyleId>{5C22544A-7EE6-4342-B048-85BDC9FD1C3A}</a:tableStyleId>
              </a:tblPr>
              <a:tblGrid>
                <a:gridCol w="2232608">
                  <a:extLst>
                    <a:ext uri="{9D8B030D-6E8A-4147-A177-3AD203B41FA5}">
                      <a16:colId xmlns:a16="http://schemas.microsoft.com/office/drawing/2014/main" val="300024919"/>
                    </a:ext>
                  </a:extLst>
                </a:gridCol>
                <a:gridCol w="2599256">
                  <a:extLst>
                    <a:ext uri="{9D8B030D-6E8A-4147-A177-3AD203B41FA5}">
                      <a16:colId xmlns:a16="http://schemas.microsoft.com/office/drawing/2014/main" val="1919487721"/>
                    </a:ext>
                  </a:extLst>
                </a:gridCol>
                <a:gridCol w="16578155">
                  <a:extLst>
                    <a:ext uri="{9D8B030D-6E8A-4147-A177-3AD203B41FA5}">
                      <a16:colId xmlns:a16="http://schemas.microsoft.com/office/drawing/2014/main" val="1375654454"/>
                    </a:ext>
                  </a:extLst>
                </a:gridCol>
              </a:tblGrid>
              <a:tr h="741680">
                <a:tc>
                  <a:txBody>
                    <a:bodyPr/>
                    <a:lstStyle/>
                    <a:p>
                      <a:r>
                        <a:rPr lang="en-NZ" sz="3600" dirty="0" smtClean="0"/>
                        <a:t>Agree</a:t>
                      </a:r>
                      <a:endParaRPr lang="en-NZ" sz="3600" dirty="0"/>
                    </a:p>
                  </a:txBody>
                  <a:tcPr marL="182880" marR="182880" marT="91440" marB="91440"/>
                </a:tc>
                <a:tc>
                  <a:txBody>
                    <a:bodyPr/>
                    <a:lstStyle/>
                    <a:p>
                      <a:r>
                        <a:rPr lang="en-NZ" sz="3600" dirty="0" smtClean="0"/>
                        <a:t>Disagree</a:t>
                      </a:r>
                      <a:endParaRPr lang="en-NZ" sz="3600" dirty="0"/>
                    </a:p>
                  </a:txBody>
                  <a:tcPr marL="182880" marR="182880" marT="91440" marB="91440"/>
                </a:tc>
                <a:tc>
                  <a:txBody>
                    <a:bodyPr/>
                    <a:lstStyle/>
                    <a:p>
                      <a:r>
                        <a:rPr lang="en-NZ" sz="3600" dirty="0" smtClean="0"/>
                        <a:t>Statement </a:t>
                      </a:r>
                      <a:endParaRPr lang="en-NZ" sz="3600" dirty="0"/>
                    </a:p>
                  </a:txBody>
                  <a:tcPr marL="182880" marR="182880" marT="91440" marB="91440"/>
                </a:tc>
                <a:extLst>
                  <a:ext uri="{0D108BD9-81ED-4DB2-BD59-A6C34878D82A}">
                    <a16:rowId xmlns:a16="http://schemas.microsoft.com/office/drawing/2014/main" val="16750492"/>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It</a:t>
                      </a:r>
                      <a:r>
                        <a:rPr lang="en-NZ" sz="3600" baseline="0" dirty="0" smtClean="0"/>
                        <a:t> is not bad for cows to be feed sweet foods like candy</a:t>
                      </a:r>
                      <a:r>
                        <a:rPr lang="en-NZ" sz="3600" dirty="0" smtClean="0"/>
                        <a:t>.</a:t>
                      </a:r>
                      <a:r>
                        <a:rPr lang="en-NZ" sz="3600" baseline="0" dirty="0" smtClean="0"/>
                        <a:t> </a:t>
                      </a:r>
                      <a:endParaRPr lang="en-NZ" sz="3600" dirty="0"/>
                    </a:p>
                  </a:txBody>
                  <a:tcPr marL="182880" marR="182880" marT="91440" marB="91440"/>
                </a:tc>
                <a:extLst>
                  <a:ext uri="{0D108BD9-81ED-4DB2-BD59-A6C34878D82A}">
                    <a16:rowId xmlns:a16="http://schemas.microsoft.com/office/drawing/2014/main" val="805603040"/>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Feeding</a:t>
                      </a:r>
                      <a:r>
                        <a:rPr lang="en-NZ" sz="3600" baseline="0" dirty="0" smtClean="0"/>
                        <a:t> cows food factory seconds</a:t>
                      </a:r>
                      <a:r>
                        <a:rPr lang="en-NZ" sz="3600" dirty="0" smtClean="0"/>
                        <a:t> helps</a:t>
                      </a:r>
                      <a:r>
                        <a:rPr lang="en-NZ" sz="3600" baseline="0" dirty="0" smtClean="0"/>
                        <a:t> decrease the amount of waste. </a:t>
                      </a:r>
                      <a:endParaRPr lang="en-NZ" sz="3600" dirty="0"/>
                    </a:p>
                  </a:txBody>
                  <a:tcPr marL="182880" marR="182880" marT="91440" marB="91440"/>
                </a:tc>
                <a:extLst>
                  <a:ext uri="{0D108BD9-81ED-4DB2-BD59-A6C34878D82A}">
                    <a16:rowId xmlns:a16="http://schemas.microsoft.com/office/drawing/2014/main" val="147808647"/>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Feeding</a:t>
                      </a:r>
                      <a:r>
                        <a:rPr lang="en-NZ" sz="3600" baseline="0" dirty="0" smtClean="0"/>
                        <a:t> cows processed sweets </a:t>
                      </a:r>
                      <a:r>
                        <a:rPr lang="en-NZ" sz="3600" dirty="0" smtClean="0"/>
                        <a:t>happens</a:t>
                      </a:r>
                      <a:r>
                        <a:rPr lang="en-NZ" sz="3600" baseline="0" dirty="0" smtClean="0"/>
                        <a:t> in New Zealand. </a:t>
                      </a:r>
                    </a:p>
                  </a:txBody>
                  <a:tcPr marL="182880" marR="182880" marT="91440" marB="91440"/>
                </a:tc>
                <a:extLst>
                  <a:ext uri="{0D108BD9-81ED-4DB2-BD59-A6C34878D82A}">
                    <a16:rowId xmlns:a16="http://schemas.microsoft.com/office/drawing/2014/main" val="2044972569"/>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It</a:t>
                      </a:r>
                      <a:r>
                        <a:rPr lang="en-NZ" sz="3600" baseline="0" dirty="0" smtClean="0"/>
                        <a:t> is not healthy for cows and has animal welfare implications. </a:t>
                      </a:r>
                      <a:endParaRPr lang="en-NZ" sz="3600" dirty="0"/>
                    </a:p>
                  </a:txBody>
                  <a:tcPr marL="182880" marR="182880" marT="91440" marB="91440"/>
                </a:tc>
                <a:extLst>
                  <a:ext uri="{0D108BD9-81ED-4DB2-BD59-A6C34878D82A}">
                    <a16:rowId xmlns:a16="http://schemas.microsoft.com/office/drawing/2014/main" val="1064810368"/>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If</a:t>
                      </a:r>
                      <a:r>
                        <a:rPr lang="en-NZ" sz="3600" baseline="0" dirty="0" smtClean="0"/>
                        <a:t> candy</a:t>
                      </a:r>
                      <a:r>
                        <a:rPr lang="en-NZ" sz="3600" dirty="0" smtClean="0"/>
                        <a:t> is good enough for humans</a:t>
                      </a:r>
                      <a:r>
                        <a:rPr lang="en-NZ" sz="3600" baseline="0" dirty="0" smtClean="0"/>
                        <a:t> it is good enough for cows. </a:t>
                      </a:r>
                      <a:endParaRPr lang="en-NZ" sz="3600" dirty="0"/>
                    </a:p>
                  </a:txBody>
                  <a:tcPr marL="182880" marR="182880" marT="91440" marB="91440"/>
                </a:tc>
                <a:extLst>
                  <a:ext uri="{0D108BD9-81ED-4DB2-BD59-A6C34878D82A}">
                    <a16:rowId xmlns:a16="http://schemas.microsoft.com/office/drawing/2014/main" val="1576031568"/>
                  </a:ext>
                </a:extLst>
              </a:tr>
              <a:tr h="741680">
                <a:tc>
                  <a:txBody>
                    <a:bodyPr/>
                    <a:lstStyle/>
                    <a:p>
                      <a:endParaRPr lang="en-NZ" sz="3600" dirty="0"/>
                    </a:p>
                  </a:txBody>
                  <a:tcPr marL="182880" marR="182880" marT="91440" marB="91440"/>
                </a:tc>
                <a:tc>
                  <a:txBody>
                    <a:bodyPr/>
                    <a:lstStyle/>
                    <a:p>
                      <a:endParaRPr lang="en-NZ" sz="3600" dirty="0"/>
                    </a:p>
                  </a:txBody>
                  <a:tcPr marL="182880" marR="182880" marT="91440" marB="91440"/>
                </a:tc>
                <a:tc>
                  <a:txBody>
                    <a:bodyPr/>
                    <a:lstStyle/>
                    <a:p>
                      <a:r>
                        <a:rPr lang="en-NZ" sz="3600" dirty="0" smtClean="0"/>
                        <a:t>You are what you eat. The milk or meat from a cow will not be</a:t>
                      </a:r>
                      <a:r>
                        <a:rPr lang="en-NZ" sz="3600" baseline="0" dirty="0" smtClean="0"/>
                        <a:t> as nutritious</a:t>
                      </a:r>
                      <a:r>
                        <a:rPr lang="en-NZ" sz="3600" dirty="0" smtClean="0"/>
                        <a:t>.</a:t>
                      </a:r>
                      <a:endParaRPr lang="en-NZ" sz="3600" dirty="0"/>
                    </a:p>
                  </a:txBody>
                  <a:tcPr marL="182880" marR="182880" marT="91440" marB="91440"/>
                </a:tc>
                <a:extLst>
                  <a:ext uri="{0D108BD9-81ED-4DB2-BD59-A6C34878D82A}">
                    <a16:rowId xmlns:a16="http://schemas.microsoft.com/office/drawing/2014/main" val="3475431821"/>
                  </a:ext>
                </a:extLst>
              </a:tr>
            </a:tbl>
          </a:graphicData>
        </a:graphic>
      </p:graphicFrame>
      <p:sp>
        <p:nvSpPr>
          <p:cNvPr id="5" name="Content Placeholder 2"/>
          <p:cNvSpPr txBox="1">
            <a:spLocks/>
          </p:cNvSpPr>
          <p:nvPr/>
        </p:nvSpPr>
        <p:spPr>
          <a:xfrm>
            <a:off x="840094" y="8594405"/>
            <a:ext cx="22710161" cy="6004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4400" dirty="0" smtClean="0"/>
              <a:t>Lets look at an article that was published on CNN. </a:t>
            </a:r>
            <a:r>
              <a:rPr lang="en-NZ" sz="4400" dirty="0">
                <a:hlinkClick r:id="rId2"/>
              </a:rPr>
              <a:t>https://money.cnn.com/2012/10/10/news/economy/farmers-cows-candy-feed/</a:t>
            </a:r>
            <a:r>
              <a:rPr lang="en-NZ" sz="4400" dirty="0"/>
              <a:t> </a:t>
            </a:r>
            <a:endParaRPr lang="en-NZ" sz="4400" dirty="0" smtClean="0"/>
          </a:p>
          <a:p>
            <a:endParaRPr lang="en-NZ" sz="4400" dirty="0" smtClean="0"/>
          </a:p>
          <a:p>
            <a:r>
              <a:rPr lang="en-NZ" sz="4400" dirty="0" smtClean="0"/>
              <a:t>As you read through the </a:t>
            </a:r>
            <a:r>
              <a:rPr lang="en-NZ" sz="4400" dirty="0" smtClean="0">
                <a:solidFill>
                  <a:srgbClr val="242250"/>
                </a:solidFill>
              </a:rPr>
              <a:t>article think </a:t>
            </a:r>
            <a:r>
              <a:rPr lang="en-NZ" sz="4400" dirty="0" smtClean="0"/>
              <a:t>about the pervious statements. Write a ‘A’ in the Reading box if you think the article agrees with the statement and a ‘D’ if you think the article disagrees with the statement. </a:t>
            </a:r>
            <a:endParaRPr lang="en-NZ" sz="4400" dirty="0"/>
          </a:p>
        </p:txBody>
      </p:sp>
    </p:spTree>
    <p:extLst>
      <p:ext uri="{BB962C8B-B14F-4D97-AF65-F5344CB8AC3E}">
        <p14:creationId xmlns:p14="http://schemas.microsoft.com/office/powerpoint/2010/main" val="2779143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724" y="345240"/>
            <a:ext cx="21031200" cy="1627940"/>
          </a:xfrm>
        </p:spPr>
        <p:txBody>
          <a:bodyPr/>
          <a:lstStyle/>
          <a:p>
            <a:pPr algn="ctr"/>
            <a:r>
              <a:rPr lang="en-NZ" b="1" dirty="0" smtClean="0"/>
              <a:t>Situation in New Zealand… </a:t>
            </a:r>
            <a:endParaRPr lang="en-NZ" b="1" dirty="0"/>
          </a:p>
        </p:txBody>
      </p:sp>
      <p:sp>
        <p:nvSpPr>
          <p:cNvPr id="3" name="Content Placeholder 2"/>
          <p:cNvSpPr>
            <a:spLocks noGrp="1"/>
          </p:cNvSpPr>
          <p:nvPr>
            <p:ph idx="1"/>
          </p:nvPr>
        </p:nvSpPr>
        <p:spPr>
          <a:xfrm>
            <a:off x="555171" y="1973180"/>
            <a:ext cx="22925315" cy="12311743"/>
          </a:xfrm>
        </p:spPr>
        <p:txBody>
          <a:bodyPr>
            <a:noAutofit/>
          </a:bodyPr>
          <a:lstStyle/>
          <a:p>
            <a:r>
              <a:rPr lang="en-NZ" sz="4400" dirty="0">
                <a:solidFill>
                  <a:schemeClr val="tx2"/>
                </a:solidFill>
              </a:rPr>
              <a:t>“More generally, feeding cows such food as Skittles was not an issue in New Zealand because unlike the US, Europe, UK and Australia, ruminants in this country were almost exclusively fed a pasture-based </a:t>
            </a:r>
            <a:r>
              <a:rPr lang="en-NZ" sz="4400" dirty="0" smtClean="0">
                <a:solidFill>
                  <a:schemeClr val="tx2"/>
                </a:solidFill>
              </a:rPr>
              <a:t>diet,” </a:t>
            </a:r>
            <a:r>
              <a:rPr lang="en-NZ" sz="4400" dirty="0">
                <a:solidFill>
                  <a:schemeClr val="tx2"/>
                </a:solidFill>
              </a:rPr>
              <a:t>Gibbs said.</a:t>
            </a:r>
          </a:p>
          <a:p>
            <a:r>
              <a:rPr lang="en-NZ" sz="4400" dirty="0"/>
              <a:t>That provided ample nutritional advantages for both cattle and sheep. New Zealand had the lowest rate of dairy cow health events in the OECD. </a:t>
            </a:r>
            <a:endParaRPr lang="en-NZ" sz="4400" dirty="0" smtClean="0"/>
          </a:p>
          <a:p>
            <a:r>
              <a:rPr lang="en-NZ" sz="4400" dirty="0" smtClean="0">
                <a:solidFill>
                  <a:schemeClr val="tx2"/>
                </a:solidFill>
              </a:rPr>
              <a:t>"</a:t>
            </a:r>
            <a:r>
              <a:rPr lang="en-NZ" sz="4400" dirty="0">
                <a:solidFill>
                  <a:schemeClr val="tx2"/>
                </a:solidFill>
              </a:rPr>
              <a:t>Milk and meat grown on grass has higher polyunsaturated fats and much higher omega 3 group </a:t>
            </a:r>
            <a:r>
              <a:rPr lang="en-NZ" sz="4400" dirty="0" smtClean="0">
                <a:solidFill>
                  <a:schemeClr val="tx2"/>
                </a:solidFill>
              </a:rPr>
              <a:t>fats."</a:t>
            </a:r>
            <a:endParaRPr lang="en-NZ" sz="4400" dirty="0">
              <a:solidFill>
                <a:schemeClr val="tx2"/>
              </a:solidFill>
            </a:endParaRPr>
          </a:p>
          <a:p>
            <a:r>
              <a:rPr lang="en-NZ" sz="4400" dirty="0"/>
              <a:t>AgResearch animal nutrition science team leader Dr David Pacheco said he had heard of New Zealand farmers who occasionally fed their cows confectionary, as well as vegetable and fruit waste.</a:t>
            </a:r>
          </a:p>
          <a:p>
            <a:r>
              <a:rPr lang="en-NZ" sz="4400" dirty="0">
                <a:solidFill>
                  <a:schemeClr val="tx2"/>
                </a:solidFill>
              </a:rPr>
              <a:t>It was not a problem but as with all foods rich in fermentable sugar, such as molasses and fodder beets, care had to be taken.</a:t>
            </a:r>
          </a:p>
          <a:p>
            <a:r>
              <a:rPr lang="en-NZ" sz="4400" dirty="0"/>
              <a:t>When </a:t>
            </a:r>
            <a:r>
              <a:rPr lang="en-NZ" sz="4400" dirty="0" smtClean="0"/>
              <a:t>the microbes in the cows rumen (first stomach) ferment</a:t>
            </a:r>
            <a:r>
              <a:rPr lang="en-NZ" sz="4400" dirty="0"/>
              <a:t> food with easily accessible </a:t>
            </a:r>
            <a:r>
              <a:rPr lang="en-NZ" sz="4400" dirty="0" smtClean="0"/>
              <a:t>sugar,</a:t>
            </a:r>
            <a:r>
              <a:rPr lang="en-NZ" sz="4400" dirty="0"/>
              <a:t> </a:t>
            </a:r>
            <a:r>
              <a:rPr lang="en-NZ" sz="4400" dirty="0" smtClean="0"/>
              <a:t>too </a:t>
            </a:r>
            <a:r>
              <a:rPr lang="en-NZ" sz="4400" dirty="0"/>
              <a:t>much acid could be produced and the animal could get sick with a condition called </a:t>
            </a:r>
            <a:r>
              <a:rPr lang="en-NZ" sz="4400" dirty="0" smtClean="0"/>
              <a:t>acidosis.</a:t>
            </a:r>
          </a:p>
          <a:p>
            <a:endParaRPr lang="en-NZ" sz="2000" dirty="0"/>
          </a:p>
          <a:p>
            <a:pPr marL="0" indent="0">
              <a:buNone/>
            </a:pPr>
            <a:r>
              <a:rPr lang="en-NZ" sz="2800" dirty="0">
                <a:hlinkClick r:id="rId3"/>
              </a:rPr>
              <a:t>https://www.stuff.co.nz/business/farming/88779383/some-nz-cows-get-sweet-treats-but-nowhere-near-as-much-as-their-us-cousins</a:t>
            </a:r>
            <a:r>
              <a:rPr lang="en-NZ" sz="2800" dirty="0"/>
              <a:t> </a:t>
            </a:r>
          </a:p>
          <a:p>
            <a:endParaRPr lang="en-NZ" sz="4400" dirty="0"/>
          </a:p>
        </p:txBody>
      </p:sp>
    </p:spTree>
    <p:extLst>
      <p:ext uri="{BB962C8B-B14F-4D97-AF65-F5344CB8AC3E}">
        <p14:creationId xmlns:p14="http://schemas.microsoft.com/office/powerpoint/2010/main" val="2872961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9798" y="4159251"/>
            <a:ext cx="21031200" cy="2651126"/>
          </a:xfrm>
        </p:spPr>
        <p:txBody>
          <a:bodyPr>
            <a:noAutofit/>
          </a:bodyPr>
          <a:lstStyle/>
          <a:p>
            <a:pPr algn="ctr"/>
            <a:r>
              <a:rPr lang="en-NZ" sz="6600" b="1" dirty="0" smtClean="0"/>
              <a:t>It is crucial that animal welfare, environmental health and the economics are factored into decision making.</a:t>
            </a:r>
            <a:br>
              <a:rPr lang="en-NZ" sz="6600" b="1" dirty="0" smtClean="0"/>
            </a:br>
            <a:r>
              <a:rPr lang="en-NZ" sz="6600" b="1" dirty="0"/>
              <a:t/>
            </a:r>
            <a:br>
              <a:rPr lang="en-NZ" sz="6600" b="1" dirty="0"/>
            </a:br>
            <a:r>
              <a:rPr lang="en-NZ" sz="6600" b="1" dirty="0" smtClean="0"/>
              <a:t>What cows eat has a big impact on all three factors. </a:t>
            </a:r>
            <a:endParaRPr lang="en-NZ" sz="6600" b="1" dirty="0"/>
          </a:p>
        </p:txBody>
      </p:sp>
    </p:spTree>
    <p:extLst>
      <p:ext uri="{BB962C8B-B14F-4D97-AF65-F5344CB8AC3E}">
        <p14:creationId xmlns:p14="http://schemas.microsoft.com/office/powerpoint/2010/main" val="514096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393" y="730250"/>
            <a:ext cx="14332137" cy="2651125"/>
          </a:xfrm>
        </p:spPr>
        <p:txBody>
          <a:bodyPr>
            <a:normAutofit fontScale="90000"/>
          </a:bodyPr>
          <a:lstStyle/>
          <a:p>
            <a:r>
              <a:rPr lang="en-NZ" sz="7300" b="1" dirty="0" smtClean="0"/>
              <a:t>What is the main feed that cows eat in New Zealand?</a:t>
            </a:r>
            <a:r>
              <a:rPr lang="en-NZ" sz="7300" b="1" dirty="0"/>
              <a:t> </a:t>
            </a:r>
            <a:r>
              <a:rPr lang="en-NZ" b="1" dirty="0">
                <a:latin typeface="Arial" panose="020B0604020202020204" pitchFamily="34" charset="0"/>
                <a:cs typeface="Arial" panose="020B0604020202020204" pitchFamily="34" charset="0"/>
              </a:rPr>
              <a:t/>
            </a:r>
            <a:br>
              <a:rPr lang="en-NZ" b="1" dirty="0">
                <a:latin typeface="Arial" panose="020B0604020202020204" pitchFamily="34" charset="0"/>
                <a:cs typeface="Arial" panose="020B0604020202020204" pitchFamily="34" charset="0"/>
              </a:rPr>
            </a:br>
            <a:endParaRPr lang="en-NZ" dirty="0"/>
          </a:p>
        </p:txBody>
      </p:sp>
      <p:sp>
        <p:nvSpPr>
          <p:cNvPr id="3" name="Content Placeholder 2"/>
          <p:cNvSpPr>
            <a:spLocks noGrp="1"/>
          </p:cNvSpPr>
          <p:nvPr>
            <p:ph idx="1"/>
          </p:nvPr>
        </p:nvSpPr>
        <p:spPr>
          <a:xfrm>
            <a:off x="1129393" y="3054806"/>
            <a:ext cx="14332138" cy="8972550"/>
          </a:xfrm>
        </p:spPr>
        <p:txBody>
          <a:bodyPr>
            <a:normAutofit lnSpcReduction="10000"/>
          </a:bodyPr>
          <a:lstStyle/>
          <a:p>
            <a:pPr marL="0" indent="0">
              <a:buNone/>
            </a:pPr>
            <a:r>
              <a:rPr lang="en-NZ" sz="4400" dirty="0" smtClean="0">
                <a:latin typeface="Arial" panose="020B0604020202020204" pitchFamily="34" charset="0"/>
                <a:cs typeface="Arial" panose="020B0604020202020204" pitchFamily="34" charset="0"/>
              </a:rPr>
              <a:t>There are lots of different types of grasses but the ones you are most likely to see in </a:t>
            </a:r>
            <a:r>
              <a:rPr lang="en-NZ" sz="4400" dirty="0" smtClean="0"/>
              <a:t>a dairy paddock</a:t>
            </a:r>
            <a:r>
              <a:rPr lang="en-NZ" sz="4400" dirty="0" smtClean="0">
                <a:latin typeface="Arial" panose="020B0604020202020204" pitchFamily="34" charset="0"/>
                <a:cs typeface="Arial" panose="020B0604020202020204" pitchFamily="34" charset="0"/>
              </a:rPr>
              <a:t> is ryegrass and clover. </a:t>
            </a:r>
          </a:p>
          <a:p>
            <a:pPr marL="0" indent="0">
              <a:buNone/>
            </a:pPr>
            <a:endParaRPr lang="en-NZ" sz="4400" dirty="0" smtClean="0">
              <a:latin typeface="Arial" panose="020B0604020202020204" pitchFamily="34" charset="0"/>
              <a:cs typeface="Arial" panose="020B0604020202020204" pitchFamily="34" charset="0"/>
            </a:endParaRPr>
          </a:p>
          <a:p>
            <a:pPr marL="0" indent="0">
              <a:buNone/>
            </a:pPr>
            <a:r>
              <a:rPr lang="en-NZ" sz="4400" b="1" dirty="0" smtClean="0">
                <a:latin typeface="Arial" panose="020B0604020202020204" pitchFamily="34" charset="0"/>
                <a:cs typeface="Arial" panose="020B0604020202020204" pitchFamily="34" charset="0"/>
              </a:rPr>
              <a:t>Benefits…</a:t>
            </a:r>
          </a:p>
          <a:p>
            <a:pPr marL="0" indent="0">
              <a:buNone/>
            </a:pPr>
            <a:r>
              <a:rPr lang="en-NZ" sz="4400" dirty="0" smtClean="0">
                <a:latin typeface="Arial" panose="020B0604020202020204" pitchFamily="34" charset="0"/>
                <a:cs typeface="Arial" panose="020B0604020202020204" pitchFamily="34" charset="0"/>
              </a:rPr>
              <a:t>- grass absorbs carbon, </a:t>
            </a:r>
          </a:p>
          <a:p>
            <a:pPr marL="0" indent="0">
              <a:buNone/>
            </a:pPr>
            <a:r>
              <a:rPr lang="en-NZ" sz="4400" dirty="0" smtClean="0">
                <a:latin typeface="Arial" panose="020B0604020202020204" pitchFamily="34" charset="0"/>
                <a:cs typeface="Arial" panose="020B0604020202020204" pitchFamily="34" charset="0"/>
              </a:rPr>
              <a:t>- protects soil from wind erosion, </a:t>
            </a:r>
          </a:p>
          <a:p>
            <a:pPr marL="0" indent="0">
              <a:buNone/>
            </a:pPr>
            <a:r>
              <a:rPr lang="en-NZ" sz="4400" dirty="0" smtClean="0">
                <a:latin typeface="Arial" panose="020B0604020202020204" pitchFamily="34" charset="0"/>
                <a:cs typeface="Arial" panose="020B0604020202020204" pitchFamily="34" charset="0"/>
              </a:rPr>
              <a:t>- provides habitat for soil organisms, </a:t>
            </a:r>
          </a:p>
          <a:p>
            <a:pPr marL="0" indent="0">
              <a:buNone/>
            </a:pPr>
            <a:r>
              <a:rPr lang="en-NZ" sz="4400" dirty="0" smtClean="0">
                <a:latin typeface="Arial" panose="020B0604020202020204" pitchFamily="34" charset="0"/>
                <a:cs typeface="Arial" panose="020B0604020202020204" pitchFamily="34" charset="0"/>
              </a:rPr>
              <a:t>- is cheap to grow, </a:t>
            </a:r>
          </a:p>
          <a:p>
            <a:pPr marL="0" indent="0">
              <a:buNone/>
            </a:pPr>
            <a:r>
              <a:rPr lang="en-NZ" sz="4400" dirty="0" smtClean="0">
                <a:latin typeface="Arial" panose="020B0604020202020204" pitchFamily="34" charset="0"/>
                <a:cs typeface="Arial" panose="020B0604020202020204" pitchFamily="34" charset="0"/>
              </a:rPr>
              <a:t>- is very nutritious to cows </a:t>
            </a:r>
          </a:p>
          <a:p>
            <a:pPr marL="0" indent="0">
              <a:buNone/>
            </a:pPr>
            <a:r>
              <a:rPr lang="en-NZ" sz="4400" dirty="0" smtClean="0">
                <a:latin typeface="Arial" panose="020B0604020202020204" pitchFamily="34" charset="0"/>
                <a:cs typeface="Arial" panose="020B0604020202020204" pitchFamily="34" charset="0"/>
              </a:rPr>
              <a:t>- provides cows with most of their water. </a:t>
            </a:r>
          </a:p>
          <a:p>
            <a:pPr marL="0" indent="0">
              <a:buNone/>
            </a:pPr>
            <a:endParaRPr lang="en-NZ" sz="4400" dirty="0">
              <a:latin typeface="Arial" panose="020B0604020202020204" pitchFamily="34" charset="0"/>
              <a:cs typeface="Arial" panose="020B0604020202020204" pitchFamily="34" charset="0"/>
            </a:endParaRPr>
          </a:p>
          <a:p>
            <a:pPr marL="0" indent="0">
              <a:buNone/>
            </a:pPr>
            <a:r>
              <a:rPr lang="en-NZ" sz="4400" dirty="0" smtClean="0">
                <a:latin typeface="Arial" panose="020B0604020202020204" pitchFamily="34" charset="0"/>
                <a:cs typeface="Arial" panose="020B0604020202020204" pitchFamily="34" charset="0"/>
              </a:rPr>
              <a:t>But there are a few issues that farmers face when growing grass… </a:t>
            </a:r>
            <a:endParaRPr lang="en-NZ" sz="4400" dirty="0">
              <a:latin typeface="Arial" panose="020B0604020202020204" pitchFamily="34" charset="0"/>
              <a:cs typeface="Arial" panose="020B0604020202020204" pitchFamily="34" charset="0"/>
            </a:endParaRPr>
          </a:p>
        </p:txBody>
      </p:sp>
      <p:pic>
        <p:nvPicPr>
          <p:cNvPr id="1026" name="Picture 2" descr="Cows eating grass in a leisurely 50885 - Animal Collection - Animal |  Animals, Cow, Hare's 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4289" y="240622"/>
            <a:ext cx="8139340" cy="1225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54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7" y="287677"/>
            <a:ext cx="21059775" cy="2651125"/>
          </a:xfrm>
          <a:prstGeom prst="rect">
            <a:avLst/>
          </a:prstGeom>
        </p:spPr>
        <p:txBody>
          <a:bodyPr>
            <a:normAutofit/>
          </a:bodyPr>
          <a:lstStyle/>
          <a:p>
            <a:r>
              <a:rPr lang="en-NZ" sz="6600" b="1" dirty="0"/>
              <a:t>Graph the following data…</a:t>
            </a:r>
          </a:p>
        </p:txBody>
      </p:sp>
      <p:sp>
        <p:nvSpPr>
          <p:cNvPr id="3" name="Content Placeholder 2"/>
          <p:cNvSpPr>
            <a:spLocks noGrp="1"/>
          </p:cNvSpPr>
          <p:nvPr>
            <p:ph idx="4294967295"/>
          </p:nvPr>
        </p:nvSpPr>
        <p:spPr>
          <a:xfrm>
            <a:off x="14872154" y="3420156"/>
            <a:ext cx="8991600" cy="6450012"/>
          </a:xfrm>
          <a:prstGeom prst="rect">
            <a:avLst/>
          </a:prstGeom>
        </p:spPr>
        <p:txBody>
          <a:bodyPr>
            <a:noAutofit/>
          </a:bodyPr>
          <a:lstStyle/>
          <a:p>
            <a:pPr marL="0" indent="0">
              <a:buNone/>
            </a:pPr>
            <a:r>
              <a:rPr lang="en-NZ" sz="4400" dirty="0" smtClean="0">
                <a:solidFill>
                  <a:schemeClr val="bg1"/>
                </a:solidFill>
                <a:latin typeface="Arial" panose="020B0604020202020204" pitchFamily="34" charset="0"/>
                <a:cs typeface="Arial" panose="020B0604020202020204" pitchFamily="34" charset="0"/>
              </a:rPr>
              <a:t>Values are an approximation. They would vary depending on region and the yearly variations in weather. </a:t>
            </a:r>
          </a:p>
          <a:p>
            <a:pPr marL="0" indent="0">
              <a:buNone/>
            </a:pPr>
            <a:endParaRPr lang="en-NZ" sz="4400" dirty="0">
              <a:solidFill>
                <a:schemeClr val="bg1"/>
              </a:solidFill>
              <a:latin typeface="Arial" panose="020B0604020202020204" pitchFamily="34" charset="0"/>
              <a:cs typeface="Arial" panose="020B0604020202020204" pitchFamily="34" charset="0"/>
            </a:endParaRPr>
          </a:p>
          <a:p>
            <a:pPr marL="0" indent="0">
              <a:buNone/>
            </a:pPr>
            <a:r>
              <a:rPr lang="en-NZ" sz="4400" b="1" dirty="0" smtClean="0">
                <a:solidFill>
                  <a:schemeClr val="bg1"/>
                </a:solidFill>
                <a:latin typeface="Arial" panose="020B0604020202020204" pitchFamily="34" charset="0"/>
                <a:cs typeface="Arial" panose="020B0604020202020204" pitchFamily="34" charset="0"/>
              </a:rPr>
              <a:t>Key Events</a:t>
            </a:r>
          </a:p>
          <a:p>
            <a:pPr marL="0" indent="0">
              <a:buNone/>
            </a:pPr>
            <a:r>
              <a:rPr lang="en-NZ" sz="4400" dirty="0" smtClean="0">
                <a:solidFill>
                  <a:schemeClr val="bg1"/>
                </a:solidFill>
                <a:latin typeface="Arial" panose="020B0604020202020204" pitchFamily="34" charset="0"/>
                <a:cs typeface="Arial" panose="020B0604020202020204" pitchFamily="34" charset="0"/>
              </a:rPr>
              <a:t>July/August = calving</a:t>
            </a:r>
          </a:p>
          <a:p>
            <a:pPr marL="0" indent="0">
              <a:buNone/>
            </a:pPr>
            <a:r>
              <a:rPr lang="en-NZ" sz="4400" dirty="0" smtClean="0">
                <a:solidFill>
                  <a:schemeClr val="bg1"/>
                </a:solidFill>
                <a:latin typeface="Arial" panose="020B0604020202020204" pitchFamily="34" charset="0"/>
                <a:cs typeface="Arial" panose="020B0604020202020204" pitchFamily="34" charset="0"/>
              </a:rPr>
              <a:t>October = mating</a:t>
            </a:r>
          </a:p>
          <a:p>
            <a:pPr marL="0" indent="0">
              <a:buNone/>
            </a:pPr>
            <a:r>
              <a:rPr lang="en-NZ" sz="4400" dirty="0" smtClean="0">
                <a:solidFill>
                  <a:schemeClr val="bg1"/>
                </a:solidFill>
                <a:latin typeface="Arial" panose="020B0604020202020204" pitchFamily="34" charset="0"/>
                <a:cs typeface="Arial" panose="020B0604020202020204" pitchFamily="34" charset="0"/>
              </a:rPr>
              <a:t>May = drying off (stop milking)</a:t>
            </a:r>
          </a:p>
          <a:p>
            <a:pPr marL="0" indent="0">
              <a:buNone/>
            </a:pPr>
            <a:endParaRPr lang="en-NZ" sz="4400" dirty="0">
              <a:solidFill>
                <a:schemeClr val="bg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58202294"/>
              </p:ext>
            </p:extLst>
          </p:nvPr>
        </p:nvGraphicFramePr>
        <p:xfrm>
          <a:off x="659337" y="1658937"/>
          <a:ext cx="13478042" cy="11273080"/>
        </p:xfrm>
        <a:graphic>
          <a:graphicData uri="http://schemas.openxmlformats.org/drawingml/2006/table">
            <a:tbl>
              <a:tblPr firstRow="1" bandRow="1">
                <a:tableStyleId>{5C22544A-7EE6-4342-B048-85BDC9FD1C3A}</a:tableStyleId>
              </a:tblPr>
              <a:tblGrid>
                <a:gridCol w="3988584">
                  <a:extLst>
                    <a:ext uri="{9D8B030D-6E8A-4147-A177-3AD203B41FA5}">
                      <a16:colId xmlns:a16="http://schemas.microsoft.com/office/drawing/2014/main" val="265166809"/>
                    </a:ext>
                  </a:extLst>
                </a:gridCol>
                <a:gridCol w="4690502">
                  <a:extLst>
                    <a:ext uri="{9D8B030D-6E8A-4147-A177-3AD203B41FA5}">
                      <a16:colId xmlns:a16="http://schemas.microsoft.com/office/drawing/2014/main" val="412475143"/>
                    </a:ext>
                  </a:extLst>
                </a:gridCol>
                <a:gridCol w="4798956">
                  <a:extLst>
                    <a:ext uri="{9D8B030D-6E8A-4147-A177-3AD203B41FA5}">
                      <a16:colId xmlns:a16="http://schemas.microsoft.com/office/drawing/2014/main" val="2856200820"/>
                    </a:ext>
                  </a:extLst>
                </a:gridCol>
              </a:tblGrid>
              <a:tr h="1385104">
                <a:tc>
                  <a:txBody>
                    <a:bodyPr/>
                    <a:lstStyle/>
                    <a:p>
                      <a:pPr algn="ctr"/>
                      <a:r>
                        <a:rPr lang="en-NZ" sz="3600" dirty="0" smtClean="0">
                          <a:latin typeface="Arial" panose="020B0604020202020204" pitchFamily="34" charset="0"/>
                          <a:cs typeface="Arial" panose="020B0604020202020204" pitchFamily="34" charset="0"/>
                        </a:rPr>
                        <a:t>Month</a:t>
                      </a:r>
                      <a:r>
                        <a:rPr lang="en-NZ" sz="3600" baseline="0" dirty="0" smtClean="0">
                          <a:latin typeface="Arial" panose="020B0604020202020204" pitchFamily="34" charset="0"/>
                          <a:cs typeface="Arial" panose="020B0604020202020204" pitchFamily="34" charset="0"/>
                        </a:rPr>
                        <a:t> </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Pasture Growth</a:t>
                      </a:r>
                    </a:p>
                    <a:p>
                      <a:pPr algn="ctr"/>
                      <a:r>
                        <a:rPr lang="en-NZ" sz="3600" b="0" dirty="0" smtClean="0">
                          <a:latin typeface="Arial" panose="020B0604020202020204" pitchFamily="34" charset="0"/>
                          <a:cs typeface="Arial" panose="020B0604020202020204" pitchFamily="34" charset="0"/>
                        </a:rPr>
                        <a:t>kgDM/ha/day</a:t>
                      </a:r>
                      <a:r>
                        <a:rPr lang="en-NZ" sz="3600" dirty="0" smtClean="0">
                          <a:latin typeface="Arial" panose="020B0604020202020204" pitchFamily="34" charset="0"/>
                          <a:cs typeface="Arial" panose="020B0604020202020204" pitchFamily="34" charset="0"/>
                        </a:rPr>
                        <a:t> </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Feed Demand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NZ" sz="3600" b="0" dirty="0" smtClean="0">
                          <a:latin typeface="Arial" panose="020B0604020202020204" pitchFamily="34" charset="0"/>
                          <a:cs typeface="Arial" panose="020B0604020202020204" pitchFamily="34" charset="0"/>
                        </a:rPr>
                        <a:t>kgDM/ha/day </a:t>
                      </a:r>
                    </a:p>
                  </a:txBody>
                  <a:tcPr marL="182880" marR="182880" marT="91440" marB="91440"/>
                </a:tc>
                <a:extLst>
                  <a:ext uri="{0D108BD9-81ED-4DB2-BD59-A6C34878D82A}">
                    <a16:rowId xmlns:a16="http://schemas.microsoft.com/office/drawing/2014/main" val="3257248931"/>
                  </a:ext>
                </a:extLst>
              </a:tr>
              <a:tr h="823998">
                <a:tc>
                  <a:txBody>
                    <a:bodyPr/>
                    <a:lstStyle/>
                    <a:p>
                      <a:r>
                        <a:rPr lang="en-NZ" sz="3600" dirty="0" smtClean="0">
                          <a:latin typeface="Arial" panose="020B0604020202020204" pitchFamily="34" charset="0"/>
                          <a:cs typeface="Arial" panose="020B0604020202020204" pitchFamily="34" charset="0"/>
                        </a:rPr>
                        <a:t>June</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16</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20</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2209750691"/>
                  </a:ext>
                </a:extLst>
              </a:tr>
              <a:tr h="823998">
                <a:tc>
                  <a:txBody>
                    <a:bodyPr/>
                    <a:lstStyle/>
                    <a:p>
                      <a:r>
                        <a:rPr lang="en-NZ" sz="3600" dirty="0" smtClean="0">
                          <a:latin typeface="Arial" panose="020B0604020202020204" pitchFamily="34" charset="0"/>
                          <a:cs typeface="Arial" panose="020B0604020202020204" pitchFamily="34" charset="0"/>
                        </a:rPr>
                        <a:t>July</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27</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30</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446784021"/>
                  </a:ext>
                </a:extLst>
              </a:tr>
              <a:tr h="823998">
                <a:tc>
                  <a:txBody>
                    <a:bodyPr/>
                    <a:lstStyle/>
                    <a:p>
                      <a:r>
                        <a:rPr lang="en-NZ" sz="3600" dirty="0" smtClean="0">
                          <a:latin typeface="Arial" panose="020B0604020202020204" pitchFamily="34" charset="0"/>
                          <a:cs typeface="Arial" panose="020B0604020202020204" pitchFamily="34" charset="0"/>
                        </a:rPr>
                        <a:t>August</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40</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45</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907673886"/>
                  </a:ext>
                </a:extLst>
              </a:tr>
              <a:tr h="823998">
                <a:tc>
                  <a:txBody>
                    <a:bodyPr/>
                    <a:lstStyle/>
                    <a:p>
                      <a:r>
                        <a:rPr lang="en-NZ" sz="3600" dirty="0" smtClean="0">
                          <a:latin typeface="Arial" panose="020B0604020202020204" pitchFamily="34" charset="0"/>
                          <a:cs typeface="Arial" panose="020B0604020202020204" pitchFamily="34" charset="0"/>
                        </a:rPr>
                        <a:t>September</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60</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55</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434120347"/>
                  </a:ext>
                </a:extLst>
              </a:tr>
              <a:tr h="823998">
                <a:tc>
                  <a:txBody>
                    <a:bodyPr/>
                    <a:lstStyle/>
                    <a:p>
                      <a:r>
                        <a:rPr lang="en-NZ" sz="3600" dirty="0" smtClean="0">
                          <a:latin typeface="Arial" panose="020B0604020202020204" pitchFamily="34" charset="0"/>
                          <a:cs typeface="Arial" panose="020B0604020202020204" pitchFamily="34" charset="0"/>
                        </a:rPr>
                        <a:t>October </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71</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52</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672430019"/>
                  </a:ext>
                </a:extLst>
              </a:tr>
              <a:tr h="823998">
                <a:tc>
                  <a:txBody>
                    <a:bodyPr/>
                    <a:lstStyle/>
                    <a:p>
                      <a:r>
                        <a:rPr lang="en-NZ" sz="3600" dirty="0" smtClean="0">
                          <a:latin typeface="Arial" panose="020B0604020202020204" pitchFamily="34" charset="0"/>
                          <a:cs typeface="Arial" panose="020B0604020202020204" pitchFamily="34" charset="0"/>
                        </a:rPr>
                        <a:t>November</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61</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58</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250926760"/>
                  </a:ext>
                </a:extLst>
              </a:tr>
              <a:tr h="823998">
                <a:tc>
                  <a:txBody>
                    <a:bodyPr/>
                    <a:lstStyle/>
                    <a:p>
                      <a:r>
                        <a:rPr lang="en-NZ" sz="3600" dirty="0" smtClean="0">
                          <a:latin typeface="Arial" panose="020B0604020202020204" pitchFamily="34" charset="0"/>
                          <a:cs typeface="Arial" panose="020B0604020202020204" pitchFamily="34" charset="0"/>
                        </a:rPr>
                        <a:t>December </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42</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42</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96558930"/>
                  </a:ext>
                </a:extLst>
              </a:tr>
              <a:tr h="823998">
                <a:tc>
                  <a:txBody>
                    <a:bodyPr/>
                    <a:lstStyle/>
                    <a:p>
                      <a:r>
                        <a:rPr lang="en-NZ" sz="3600" dirty="0" smtClean="0">
                          <a:latin typeface="Arial" panose="020B0604020202020204" pitchFamily="34" charset="0"/>
                          <a:cs typeface="Arial" panose="020B0604020202020204" pitchFamily="34" charset="0"/>
                        </a:rPr>
                        <a:t>January</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27</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38</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2464677786"/>
                  </a:ext>
                </a:extLst>
              </a:tr>
              <a:tr h="823998">
                <a:tc>
                  <a:txBody>
                    <a:bodyPr/>
                    <a:lstStyle/>
                    <a:p>
                      <a:r>
                        <a:rPr lang="en-NZ" sz="3600" dirty="0" smtClean="0">
                          <a:latin typeface="Arial" panose="020B0604020202020204" pitchFamily="34" charset="0"/>
                          <a:cs typeface="Arial" panose="020B0604020202020204" pitchFamily="34" charset="0"/>
                        </a:rPr>
                        <a:t>February</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25</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35</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593265671"/>
                  </a:ext>
                </a:extLst>
              </a:tr>
              <a:tr h="823998">
                <a:tc>
                  <a:txBody>
                    <a:bodyPr/>
                    <a:lstStyle/>
                    <a:p>
                      <a:r>
                        <a:rPr lang="en-NZ" sz="3600" dirty="0" smtClean="0">
                          <a:latin typeface="Arial" panose="020B0604020202020204" pitchFamily="34" charset="0"/>
                          <a:cs typeface="Arial" panose="020B0604020202020204" pitchFamily="34" charset="0"/>
                        </a:rPr>
                        <a:t>March</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38</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29</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872001263"/>
                  </a:ext>
                </a:extLst>
              </a:tr>
              <a:tr h="823998">
                <a:tc>
                  <a:txBody>
                    <a:bodyPr/>
                    <a:lstStyle/>
                    <a:p>
                      <a:r>
                        <a:rPr lang="en-NZ" sz="3600" dirty="0" smtClean="0">
                          <a:latin typeface="Arial" panose="020B0604020202020204" pitchFamily="34" charset="0"/>
                          <a:cs typeface="Arial" panose="020B0604020202020204" pitchFamily="34" charset="0"/>
                        </a:rPr>
                        <a:t>April</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33</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23</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319693701"/>
                  </a:ext>
                </a:extLst>
              </a:tr>
              <a:tr h="823998">
                <a:tc>
                  <a:txBody>
                    <a:bodyPr/>
                    <a:lstStyle/>
                    <a:p>
                      <a:r>
                        <a:rPr lang="en-NZ" sz="3600" dirty="0" smtClean="0">
                          <a:latin typeface="Arial" panose="020B0604020202020204" pitchFamily="34" charset="0"/>
                          <a:cs typeface="Arial" panose="020B0604020202020204" pitchFamily="34" charset="0"/>
                        </a:rPr>
                        <a:t>May</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28</a:t>
                      </a:r>
                      <a:endParaRPr lang="en-NZ" sz="36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n-NZ" sz="3600" dirty="0" smtClean="0">
                          <a:latin typeface="Arial" panose="020B0604020202020204" pitchFamily="34" charset="0"/>
                          <a:cs typeface="Arial" panose="020B0604020202020204" pitchFamily="34" charset="0"/>
                        </a:rPr>
                        <a:t>20</a:t>
                      </a:r>
                      <a:endParaRPr lang="en-NZ" sz="36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488458939"/>
                  </a:ext>
                </a:extLst>
              </a:tr>
            </a:tbl>
          </a:graphicData>
        </a:graphic>
      </p:graphicFrame>
    </p:spTree>
    <p:extLst>
      <p:ext uri="{BB962C8B-B14F-4D97-AF65-F5344CB8AC3E}">
        <p14:creationId xmlns:p14="http://schemas.microsoft.com/office/powerpoint/2010/main" val="3343851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75" y="501650"/>
            <a:ext cx="21059775" cy="2651125"/>
          </a:xfrm>
        </p:spPr>
        <p:txBody>
          <a:bodyPr>
            <a:normAutofit/>
          </a:bodyPr>
          <a:lstStyle/>
          <a:p>
            <a:pPr algn="ctr"/>
            <a:r>
              <a:rPr lang="en-NZ" sz="6600" b="1" dirty="0">
                <a:solidFill>
                  <a:schemeClr val="tx2"/>
                </a:solidFill>
              </a:rPr>
              <a:t>Pasture Growth and Dairy Cow Requirements. </a:t>
            </a:r>
          </a:p>
        </p:txBody>
      </p:sp>
      <p:pic>
        <p:nvPicPr>
          <p:cNvPr id="4" name="Picture 3"/>
          <p:cNvPicPr>
            <a:picLocks noChangeAspect="1"/>
          </p:cNvPicPr>
          <p:nvPr/>
        </p:nvPicPr>
        <p:blipFill>
          <a:blip r:embed="rId3"/>
          <a:stretch>
            <a:fillRect/>
          </a:stretch>
        </p:blipFill>
        <p:spPr>
          <a:xfrm>
            <a:off x="0" y="3837132"/>
            <a:ext cx="16321178" cy="8644986"/>
          </a:xfrm>
          <a:prstGeom prst="rect">
            <a:avLst/>
          </a:prstGeom>
        </p:spPr>
      </p:pic>
      <p:sp>
        <p:nvSpPr>
          <p:cNvPr id="6" name="TextBox 5"/>
          <p:cNvSpPr txBox="1"/>
          <p:nvPr/>
        </p:nvSpPr>
        <p:spPr>
          <a:xfrm>
            <a:off x="1679575" y="1481137"/>
            <a:ext cx="20625254" cy="1446550"/>
          </a:xfrm>
          <a:prstGeom prst="rect">
            <a:avLst/>
          </a:prstGeom>
          <a:noFill/>
        </p:spPr>
        <p:txBody>
          <a:bodyPr wrap="square" rtlCol="0">
            <a:spAutoFit/>
          </a:bodyPr>
          <a:lstStyle/>
          <a:p>
            <a:r>
              <a:rPr lang="en-NZ" sz="4400" dirty="0"/>
              <a:t>Write a sentence explaining what is happening with feed for each season (winter, spring, summer, autumn). </a:t>
            </a:r>
          </a:p>
        </p:txBody>
      </p:sp>
      <p:pic>
        <p:nvPicPr>
          <p:cNvPr id="2050" name="Picture 2" descr="silage - RTÉ 2F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1178" y="5535441"/>
            <a:ext cx="7047276" cy="468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29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11" y="739963"/>
            <a:ext cx="21031200" cy="1874404"/>
          </a:xfrm>
        </p:spPr>
        <p:txBody>
          <a:bodyPr>
            <a:normAutofit/>
          </a:bodyPr>
          <a:lstStyle/>
          <a:p>
            <a:pPr algn="ctr"/>
            <a:r>
              <a:rPr lang="en-NZ" b="1" dirty="0">
                <a:solidFill>
                  <a:schemeClr val="tx2"/>
                </a:solidFill>
              </a:rPr>
              <a:t>Different ‘classes’ of stock and their needs. </a:t>
            </a:r>
          </a:p>
        </p:txBody>
      </p:sp>
      <p:sp>
        <p:nvSpPr>
          <p:cNvPr id="3" name="Content Placeholder 2"/>
          <p:cNvSpPr>
            <a:spLocks noGrp="1"/>
          </p:cNvSpPr>
          <p:nvPr>
            <p:ph idx="1"/>
          </p:nvPr>
        </p:nvSpPr>
        <p:spPr>
          <a:xfrm>
            <a:off x="1087611" y="2168318"/>
            <a:ext cx="22316322" cy="9965944"/>
          </a:xfrm>
        </p:spPr>
        <p:txBody>
          <a:bodyPr>
            <a:normAutofit/>
          </a:bodyPr>
          <a:lstStyle/>
          <a:p>
            <a:pPr marL="0" indent="0">
              <a:buNone/>
            </a:pPr>
            <a:r>
              <a:rPr lang="en-NZ" sz="4400" dirty="0"/>
              <a:t>Different animals require more food depending on their needs. Farms often have a large range of stock that they need to manage to ensure all animals are healthy and well cared for. </a:t>
            </a:r>
          </a:p>
          <a:p>
            <a:pPr marL="0" indent="0">
              <a:buNone/>
            </a:pPr>
            <a:r>
              <a:rPr lang="en-NZ" sz="2000" dirty="0"/>
              <a:t> </a:t>
            </a:r>
          </a:p>
          <a:p>
            <a:pPr marL="0" indent="0">
              <a:buNone/>
            </a:pPr>
            <a:r>
              <a:rPr lang="en-NZ" sz="4400" b="1" dirty="0"/>
              <a:t>1. What do you think is meant by “maintenance” energy and requirements?</a:t>
            </a:r>
          </a:p>
          <a:p>
            <a:pPr marL="0" indent="0">
              <a:buNone/>
            </a:pPr>
            <a:endParaRPr lang="en-NZ" sz="4400" dirty="0"/>
          </a:p>
          <a:p>
            <a:pPr marL="0" indent="0">
              <a:buNone/>
            </a:pPr>
            <a:r>
              <a:rPr lang="en-NZ" sz="4400" b="1" dirty="0"/>
              <a:t>2. Sort the different animals into the two categories.</a:t>
            </a:r>
          </a:p>
          <a:p>
            <a:pPr>
              <a:buFont typeface="Wingdings" panose="05000000000000000000" pitchFamily="2" charset="2"/>
              <a:buChar char="§"/>
            </a:pPr>
            <a:r>
              <a:rPr lang="en-NZ" sz="4400" dirty="0"/>
              <a:t>dry dairy cow (not milking)</a:t>
            </a:r>
          </a:p>
          <a:p>
            <a:pPr>
              <a:buFont typeface="Wingdings" panose="05000000000000000000" pitchFamily="2" charset="2"/>
              <a:buChar char="§"/>
            </a:pPr>
            <a:r>
              <a:rPr lang="en-NZ" sz="4400" dirty="0"/>
              <a:t>lactating dairy cow (producing milk) </a:t>
            </a:r>
          </a:p>
          <a:p>
            <a:pPr>
              <a:buFont typeface="Wingdings" panose="05000000000000000000" pitchFamily="2" charset="2"/>
              <a:buChar char="§"/>
            </a:pPr>
            <a:r>
              <a:rPr lang="en-NZ" sz="4400" dirty="0" smtClean="0"/>
              <a:t>calf </a:t>
            </a:r>
            <a:endParaRPr lang="en-NZ" sz="4400" dirty="0"/>
          </a:p>
          <a:p>
            <a:pPr>
              <a:buFont typeface="Wingdings" panose="05000000000000000000" pitchFamily="2" charset="2"/>
              <a:buChar char="§"/>
            </a:pPr>
            <a:r>
              <a:rPr lang="en-NZ" sz="4400" dirty="0"/>
              <a:t>bull </a:t>
            </a:r>
          </a:p>
          <a:p>
            <a:pPr>
              <a:buFont typeface="Wingdings" panose="05000000000000000000" pitchFamily="2" charset="2"/>
              <a:buChar char="§"/>
            </a:pPr>
            <a:r>
              <a:rPr lang="en-NZ" sz="4400" dirty="0"/>
              <a:t>early pregnancy dairy cow </a:t>
            </a:r>
          </a:p>
          <a:p>
            <a:pPr>
              <a:buFont typeface="Wingdings" panose="05000000000000000000" pitchFamily="2" charset="2"/>
              <a:buChar char="§"/>
            </a:pPr>
            <a:r>
              <a:rPr lang="en-NZ" sz="4400" dirty="0"/>
              <a:t>late pregnancy dairy cow </a:t>
            </a:r>
          </a:p>
          <a:p>
            <a:endParaRPr lang="en-NZ" sz="4800" dirty="0"/>
          </a:p>
          <a:p>
            <a:pPr marL="0" indent="0">
              <a:buNone/>
            </a:pPr>
            <a:endParaRPr lang="en-NZ" sz="4800" dirty="0"/>
          </a:p>
        </p:txBody>
      </p:sp>
      <p:graphicFrame>
        <p:nvGraphicFramePr>
          <p:cNvPr id="4" name="Table 3"/>
          <p:cNvGraphicFramePr>
            <a:graphicFrameLocks noGrp="1"/>
          </p:cNvGraphicFramePr>
          <p:nvPr>
            <p:extLst>
              <p:ext uri="{D42A27DB-BD31-4B8C-83A1-F6EECF244321}">
                <p14:modId xmlns:p14="http://schemas.microsoft.com/office/powerpoint/2010/main" val="2148391098"/>
              </p:ext>
            </p:extLst>
          </p:nvPr>
        </p:nvGraphicFramePr>
        <p:xfrm>
          <a:off x="10972800" y="7321536"/>
          <a:ext cx="12840284" cy="4265806"/>
        </p:xfrm>
        <a:graphic>
          <a:graphicData uri="http://schemas.openxmlformats.org/drawingml/2006/table">
            <a:tbl>
              <a:tblPr firstRow="1" bandRow="1">
                <a:tableStyleId>{5C22544A-7EE6-4342-B048-85BDC9FD1C3A}</a:tableStyleId>
              </a:tblPr>
              <a:tblGrid>
                <a:gridCol w="6420142">
                  <a:extLst>
                    <a:ext uri="{9D8B030D-6E8A-4147-A177-3AD203B41FA5}">
                      <a16:colId xmlns:a16="http://schemas.microsoft.com/office/drawing/2014/main" val="2306076750"/>
                    </a:ext>
                  </a:extLst>
                </a:gridCol>
                <a:gridCol w="6420142">
                  <a:extLst>
                    <a:ext uri="{9D8B030D-6E8A-4147-A177-3AD203B41FA5}">
                      <a16:colId xmlns:a16="http://schemas.microsoft.com/office/drawing/2014/main" val="2374237005"/>
                    </a:ext>
                  </a:extLst>
                </a:gridCol>
              </a:tblGrid>
              <a:tr h="1339726">
                <a:tc>
                  <a:txBody>
                    <a:bodyPr/>
                    <a:lstStyle/>
                    <a:p>
                      <a:r>
                        <a:rPr lang="en-NZ" sz="3600" dirty="0" smtClean="0"/>
                        <a:t>“Maintenance” Energy and Nutritional Requirements</a:t>
                      </a:r>
                      <a:endParaRPr lang="en-NZ" sz="3600" dirty="0"/>
                    </a:p>
                  </a:txBody>
                  <a:tcPr marL="182880" marR="182880" marT="91440" marB="91440"/>
                </a:tc>
                <a:tc>
                  <a:txBody>
                    <a:bodyPr/>
                    <a:lstStyle/>
                    <a:p>
                      <a:r>
                        <a:rPr lang="en-NZ" sz="3600" dirty="0" smtClean="0"/>
                        <a:t>High Energy and Nutrient Requirements</a:t>
                      </a:r>
                      <a:endParaRPr lang="en-NZ" sz="3600" dirty="0"/>
                    </a:p>
                  </a:txBody>
                  <a:tcPr marL="182880" marR="182880" marT="91440" marB="91440"/>
                </a:tc>
                <a:extLst>
                  <a:ext uri="{0D108BD9-81ED-4DB2-BD59-A6C34878D82A}">
                    <a16:rowId xmlns:a16="http://schemas.microsoft.com/office/drawing/2014/main" val="166194194"/>
                  </a:ext>
                </a:extLst>
              </a:tr>
              <a:tr h="2926080">
                <a:tc>
                  <a:txBody>
                    <a:bodyPr/>
                    <a:lstStyle/>
                    <a:p>
                      <a:endParaRPr lang="en-NZ" sz="3600" dirty="0" smtClean="0"/>
                    </a:p>
                    <a:p>
                      <a:endParaRPr lang="en-NZ" sz="3600" dirty="0" smtClean="0"/>
                    </a:p>
                    <a:p>
                      <a:endParaRPr lang="en-NZ" sz="3600" dirty="0" smtClean="0"/>
                    </a:p>
                    <a:p>
                      <a:endParaRPr lang="en-NZ" sz="3600" dirty="0" smtClean="0"/>
                    </a:p>
                    <a:p>
                      <a:endParaRPr lang="en-NZ" sz="3600" dirty="0"/>
                    </a:p>
                  </a:txBody>
                  <a:tcPr marL="182880" marR="182880" marT="91440" marB="91440"/>
                </a:tc>
                <a:tc>
                  <a:txBody>
                    <a:bodyPr/>
                    <a:lstStyle/>
                    <a:p>
                      <a:endParaRPr lang="en-NZ" sz="3600" dirty="0"/>
                    </a:p>
                  </a:txBody>
                  <a:tcPr marL="182880" marR="182880" marT="91440" marB="91440"/>
                </a:tc>
                <a:extLst>
                  <a:ext uri="{0D108BD9-81ED-4DB2-BD59-A6C34878D82A}">
                    <a16:rowId xmlns:a16="http://schemas.microsoft.com/office/drawing/2014/main" val="4142513096"/>
                  </a:ext>
                </a:extLst>
              </a:tr>
            </a:tbl>
          </a:graphicData>
        </a:graphic>
      </p:graphicFrame>
    </p:spTree>
    <p:extLst>
      <p:ext uri="{BB962C8B-B14F-4D97-AF65-F5344CB8AC3E}">
        <p14:creationId xmlns:p14="http://schemas.microsoft.com/office/powerpoint/2010/main" val="2581279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1. Title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639B26D4-6B5A-4510-AB21-CC74F0E4BB97}"/>
    </a:ext>
  </a:extLst>
</a:theme>
</file>

<file path=ppt/theme/theme10.xml><?xml version="1.0" encoding="utf-8"?>
<a:theme xmlns:a="http://schemas.openxmlformats.org/drawingml/2006/main" name="10. Content_dark 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016A6F3F-ABF8-4B05-AC92-2586930F373D}"/>
    </a:ext>
  </a:extLst>
</a:theme>
</file>

<file path=ppt/theme/theme11.xml><?xml version="1.0" encoding="utf-8"?>
<a:theme xmlns:a="http://schemas.openxmlformats.org/drawingml/2006/main" name="11. Content_yellow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64A2C90-B6B4-41FD-879C-A0334FB0CBD3}"/>
    </a:ext>
  </a:extLst>
</a:theme>
</file>

<file path=ppt/theme/theme12.xml><?xml version="1.0" encoding="utf-8"?>
<a:theme xmlns:a="http://schemas.openxmlformats.org/drawingml/2006/main" name="12. Content_whit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424A75B-D835-48A6-B6AB-03050B6B1A80}"/>
    </a:ext>
  </a:extLst>
</a:theme>
</file>

<file path=ppt/theme/theme13.xml><?xml version="1.0" encoding="utf-8"?>
<a:theme xmlns:a="http://schemas.openxmlformats.org/drawingml/2006/main" name="13. Content_white foot_grey">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714B772F-D047-4A1D-BD59-2433E2F54CDA}"/>
    </a:ext>
  </a:extLst>
</a:theme>
</file>

<file path=ppt/theme/theme14.xml><?xml version="1.0" encoding="utf-8"?>
<a:theme xmlns:a="http://schemas.openxmlformats.org/drawingml/2006/main" name="14. Final slid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545173C1-8DF2-4C80-82F1-16EDAD597E79}"/>
    </a:ext>
  </a:extLst>
</a:theme>
</file>

<file path=ppt/theme/theme15.xml><?xml version="1.0" encoding="utf-8"?>
<a:theme xmlns:a="http://schemas.openxmlformats.org/drawingml/2006/main" name="1_10. Content_dark 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B5FA538D-BBA2-4A18-BC5C-26741F6CAA22}" vid="{5351101E-5BCF-464B-B188-D423D0605782}"/>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Section 1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34DA21A2-DC82-4080-80D1-3BE33B431F42}"/>
    </a:ext>
  </a:extLst>
</a:theme>
</file>

<file path=ppt/theme/theme3.xml><?xml version="1.0" encoding="utf-8"?>
<a:theme xmlns:a="http://schemas.openxmlformats.org/drawingml/2006/main" name="3. Section 2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7A35A031-ACD3-4CD0-BB00-C7DA0DF11E7A}"/>
    </a:ext>
  </a:extLst>
</a:theme>
</file>

<file path=ppt/theme/theme4.xml><?xml version="1.0" encoding="utf-8"?>
<a:theme xmlns:a="http://schemas.openxmlformats.org/drawingml/2006/main" name="4. Section 3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058FB0DD-D9DF-4780-A0FC-32F2ED19A611}"/>
    </a:ext>
  </a:extLst>
</a:theme>
</file>

<file path=ppt/theme/theme5.xml><?xml version="1.0" encoding="utf-8"?>
<a:theme xmlns:a="http://schemas.openxmlformats.org/drawingml/2006/main" name="5. Breaker slide_picture_wo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EB96D6FC-EE68-487F-AFC2-70FC3F6F84A8}"/>
    </a:ext>
  </a:extLst>
</a:theme>
</file>

<file path=ppt/theme/theme6.xml><?xml version="1.0" encoding="utf-8"?>
<a:theme xmlns:a="http://schemas.openxmlformats.org/drawingml/2006/main" name="6. Breaker slide_picture_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1B67FE2-F129-4902-B44C-2D5EB2F63E5E}"/>
    </a:ext>
  </a:extLst>
</a:theme>
</file>

<file path=ppt/theme/theme7.xml><?xml version="1.0" encoding="utf-8"?>
<a:theme xmlns:a="http://schemas.openxmlformats.org/drawingml/2006/main" name="7. Breaker slide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E4FE004-4681-460B-88AC-07CBE5A65DB4}"/>
    </a:ext>
  </a:extLst>
</a:theme>
</file>

<file path=ppt/theme/theme8.xml><?xml version="1.0" encoding="utf-8"?>
<a:theme xmlns:a="http://schemas.openxmlformats.org/drawingml/2006/main" name="8. Breakers slide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AC36813C-7B18-4315-B312-9830902D868F}"/>
    </a:ext>
  </a:extLst>
</a:theme>
</file>

<file path=ppt/theme/theme9.xml><?xml version="1.0" encoding="utf-8"?>
<a:theme xmlns:a="http://schemas.openxmlformats.org/drawingml/2006/main" name="9. Content_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48494638-5BD2-4D9D-8ECE-BE75061E44C3}"/>
    </a:ext>
  </a:extLst>
</a:theme>
</file>

<file path=docProps/app.xml><?xml version="1.0" encoding="utf-8"?>
<Properties xmlns="http://schemas.openxmlformats.org/officeDocument/2006/extended-properties" xmlns:vt="http://schemas.openxmlformats.org/officeDocument/2006/docPropsVTypes">
  <Template>Lincoln-University-PPT-STANDARD_16.9</Template>
  <TotalTime>47827</TotalTime>
  <Words>1640</Words>
  <Application>Microsoft Office PowerPoint</Application>
  <PresentationFormat>Custom</PresentationFormat>
  <Paragraphs>201</Paragraphs>
  <Slides>15</Slides>
  <Notes>7</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15</vt:i4>
      </vt:variant>
    </vt:vector>
  </HeadingPairs>
  <TitlesOfParts>
    <vt:vector size="36" baseType="lpstr">
      <vt:lpstr>Arial</vt:lpstr>
      <vt:lpstr>Arial Black</vt:lpstr>
      <vt:lpstr>Calibri</vt:lpstr>
      <vt:lpstr>Calibri Light</vt:lpstr>
      <vt:lpstr>Times New Roman</vt:lpstr>
      <vt:lpstr>Wingdings</vt:lpstr>
      <vt:lpstr>1. Title_blue</vt:lpstr>
      <vt:lpstr>2. Section 1_Blue</vt:lpstr>
      <vt:lpstr>3. Section 2_yellow</vt:lpstr>
      <vt:lpstr>4. Section 3_dark blue</vt:lpstr>
      <vt:lpstr>5. Breaker slide_picture_woman</vt:lpstr>
      <vt:lpstr>6. Breaker slide_picture_man</vt:lpstr>
      <vt:lpstr>7. Breaker slide_yellow</vt:lpstr>
      <vt:lpstr>8. Breakers slide_dark blue</vt:lpstr>
      <vt:lpstr>9. Content_blue footer</vt:lpstr>
      <vt:lpstr>10. Content_dark blue footer</vt:lpstr>
      <vt:lpstr>11. Content_yellow footer</vt:lpstr>
      <vt:lpstr>12. Content_white footer</vt:lpstr>
      <vt:lpstr>13. Content_white foot_grey</vt:lpstr>
      <vt:lpstr>14. Final slide</vt:lpstr>
      <vt:lpstr>1_10. Content_dark blue footer</vt:lpstr>
      <vt:lpstr>  Feeding cows in tough times…    </vt:lpstr>
      <vt:lpstr>Kentucky cows chow down on candy (2012) </vt:lpstr>
      <vt:lpstr>Starter: Look at the following statements and tick agree or disagree…</vt:lpstr>
      <vt:lpstr>Situation in New Zealand… </vt:lpstr>
      <vt:lpstr>It is crucial that animal welfare, environmental health and the economics are factored into decision making.  What cows eat has a big impact on all three factors. </vt:lpstr>
      <vt:lpstr>What is the main feed that cows eat in New Zealand?  </vt:lpstr>
      <vt:lpstr>Graph the following data…</vt:lpstr>
      <vt:lpstr>Pasture Growth and Dairy Cow Requirements. </vt:lpstr>
      <vt:lpstr>Different ‘classes’ of stock and their needs. </vt:lpstr>
      <vt:lpstr>Grass doesn’t grow consistently so we must figure out a way to feed cows over the year…</vt:lpstr>
      <vt:lpstr>DM what is it….</vt:lpstr>
      <vt:lpstr>It is important that the cow’s energy needs are meet or else she will lose weight and ‘condition’. A cow’s rumen is around 50L, this translates to an approximate capacity of 20kg of dry matter per day. A cow will struggle to consume more than that due to stomach size.  </vt:lpstr>
      <vt:lpstr>Read the different feed cards then complete the following…</vt:lpstr>
      <vt:lpstr>Close: Look at the following pictures, can you identify the different types of feed. Options: Oats, Kale, Maize, Hay, Lucerne, Swedes, Silage, Pasture   </vt:lpstr>
      <vt:lpstr>PowerPoint Presentation</vt:lpstr>
    </vt:vector>
  </TitlesOfParts>
  <Company>Lincoln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Lauren</dc:creator>
  <cp:lastModifiedBy>Roberts, Lauren</cp:lastModifiedBy>
  <cp:revision>145</cp:revision>
  <cp:lastPrinted>2020-11-22T22:07:53Z</cp:lastPrinted>
  <dcterms:created xsi:type="dcterms:W3CDTF">2019-09-12T01:10:45Z</dcterms:created>
  <dcterms:modified xsi:type="dcterms:W3CDTF">2021-09-05T21:53:06Z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